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573" r:id="rId5"/>
    <p:sldId id="1515" r:id="rId6"/>
    <p:sldId id="1507" r:id="rId7"/>
    <p:sldId id="1524" r:id="rId8"/>
    <p:sldId id="1525" r:id="rId9"/>
    <p:sldId id="1527" r:id="rId10"/>
    <p:sldId id="1521" r:id="rId11"/>
    <p:sldId id="1530" r:id="rId12"/>
    <p:sldId id="1529" r:id="rId13"/>
    <p:sldId id="1523" r:id="rId14"/>
    <p:sldId id="1517" r:id="rId15"/>
    <p:sldId id="1518" r:id="rId16"/>
    <p:sldId id="9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47877-4AA6-44D5-9547-2E56EFDFB441}" v="55" dt="2025-02-01T11:24:19.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38" autoAdjust="0"/>
    <p:restoredTop sz="93969" autoAdjust="0"/>
  </p:normalViewPr>
  <p:slideViewPr>
    <p:cSldViewPr snapToGrid="0">
      <p:cViewPr varScale="1">
        <p:scale>
          <a:sx n="86" d="100"/>
          <a:sy n="86" d="100"/>
        </p:scale>
        <p:origin x="-318" y="-78"/>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52" d="100"/>
          <a:sy n="52" d="100"/>
        </p:scale>
        <p:origin x="29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F4321FB-69DF-424C-A4E4-B4FBCF455D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DD5E0FE-AB37-48DE-BEE5-DBADED674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FE1A0F-1F6A-4B6F-AB62-5729DAE5B0DA}" type="datetimeFigureOut">
              <a:rPr lang="en-US" smtClean="0"/>
              <a:pPr/>
              <a:t>3/4/2025</a:t>
            </a:fld>
            <a:endParaRPr lang="en-US"/>
          </a:p>
        </p:txBody>
      </p:sp>
      <p:sp>
        <p:nvSpPr>
          <p:cNvPr id="4" name="Footer Placeholder 3">
            <a:extLst>
              <a:ext uri="{FF2B5EF4-FFF2-40B4-BE49-F238E27FC236}">
                <a16:creationId xmlns:a16="http://schemas.microsoft.com/office/drawing/2014/main" xmlns="" id="{DCF018AB-46C8-42CE-95F8-30FE09CCF0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27A7943-D40D-4E14-8F6F-7DE7FBEA1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5BFC84-67BC-4752-A96B-E2DB1EE0BE9B}" type="slidenum">
              <a:rPr lang="en-US" smtClean="0"/>
              <a:pPr/>
              <a:t>‹#›</a:t>
            </a:fld>
            <a:endParaRPr lang="en-US"/>
          </a:p>
        </p:txBody>
      </p:sp>
    </p:spTree>
    <p:extLst>
      <p:ext uri="{BB962C8B-B14F-4D97-AF65-F5344CB8AC3E}">
        <p14:creationId xmlns:p14="http://schemas.microsoft.com/office/powerpoint/2010/main" xmlns="" val="2948567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52093-48DB-41D0-8346-486F5E507C39}" type="datetimeFigureOut">
              <a:rPr lang="en-US" smtClean="0"/>
              <a:pPr/>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D8CD8-7243-4106-BE74-4B95F3AFCFA4}" type="slidenum">
              <a:rPr lang="en-US" smtClean="0"/>
              <a:pPr/>
              <a:t>‹#›</a:t>
            </a:fld>
            <a:endParaRPr lang="en-US"/>
          </a:p>
        </p:txBody>
      </p:sp>
    </p:spTree>
    <p:extLst>
      <p:ext uri="{BB962C8B-B14F-4D97-AF65-F5344CB8AC3E}">
        <p14:creationId xmlns:p14="http://schemas.microsoft.com/office/powerpoint/2010/main" xmlns="" val="149412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_Course_Title">
    <p:bg bwMode="gray">
      <p:bgPr>
        <a:solidFill>
          <a:schemeClr val="bg1"/>
        </a:solidFill>
        <a:effectLst/>
      </p:bgPr>
    </p:bg>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a:extLst>
              <a:ext uri="{28A0092B-C50C-407E-A947-70E740481C1C}">
                <a14:useLocalDpi xmlns:a14="http://schemas.microsoft.com/office/drawing/2010/main" xmlns="" val="0"/>
              </a:ext>
            </a:extLst>
          </a:blip>
          <a:srcRect l="13690" t="13541" r="13689" b="9375"/>
          <a:stretch>
            <a:fillRect/>
          </a:stretch>
        </p:blipFill>
        <p:spPr bwMode="auto">
          <a:xfrm>
            <a:off x="0" y="565150"/>
            <a:ext cx="12227984"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ChangeArrowheads="1"/>
          </p:cNvSpPr>
          <p:nvPr userDrawn="1"/>
        </p:nvSpPr>
        <p:spPr bwMode="auto">
          <a:xfrm>
            <a:off x="0" y="0"/>
            <a:ext cx="12192000" cy="565150"/>
          </a:xfrm>
          <a:prstGeom prst="rect">
            <a:avLst/>
          </a:prstGeom>
          <a:solidFill>
            <a:srgbClr val="0B1E59"/>
          </a:solidFill>
          <a:ln w="9525" algn="ctr">
            <a:solidFill>
              <a:schemeClr val="tx1"/>
            </a:solidFill>
            <a:round/>
            <a:headEnd/>
            <a:tailEnd/>
          </a:ln>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0" fontAlgn="base" hangingPunct="0">
              <a:spcBef>
                <a:spcPct val="0"/>
              </a:spcBef>
              <a:spcAft>
                <a:spcPct val="0"/>
              </a:spcAft>
              <a:defRPr/>
            </a:pPr>
            <a:endParaRPr lang="en-US" altLang="en-US" sz="2400">
              <a:solidFill>
                <a:srgbClr val="474747"/>
              </a:solidFill>
            </a:endParaRPr>
          </a:p>
        </p:txBody>
      </p:sp>
      <p:pic>
        <p:nvPicPr>
          <p:cNvPr id="4" name="Picture 1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09552" y="1"/>
            <a:ext cx="501649"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2"/>
          <p:cNvSpPr>
            <a:spLocks noChangeArrowheads="1"/>
          </p:cNvSpPr>
          <p:nvPr userDrawn="1"/>
        </p:nvSpPr>
        <p:spPr bwMode="auto">
          <a:xfrm>
            <a:off x="6819076" y="4740680"/>
            <a:ext cx="5408908" cy="1846659"/>
          </a:xfrm>
          <a:prstGeom prst="rect">
            <a:avLst/>
          </a:prstGeom>
          <a:noFill/>
          <a:ln>
            <a:noFill/>
          </a:ln>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0" fontAlgn="base" hangingPunct="0">
              <a:spcBef>
                <a:spcPct val="0"/>
              </a:spcBef>
              <a:spcAft>
                <a:spcPct val="0"/>
              </a:spcAft>
              <a:defRPr/>
            </a:pPr>
            <a:r>
              <a:rPr lang="en-US" sz="2400" b="1" dirty="0">
                <a:solidFill>
                  <a:srgbClr val="182B64"/>
                </a:solidFill>
                <a:latin typeface="+mj-lt"/>
              </a:rPr>
              <a:t>GST Training Program</a:t>
            </a:r>
          </a:p>
          <a:p>
            <a:pPr eaLnBrk="0" fontAlgn="base" hangingPunct="0">
              <a:spcBef>
                <a:spcPct val="0"/>
              </a:spcBef>
              <a:spcAft>
                <a:spcPct val="0"/>
              </a:spcAft>
              <a:defRPr/>
            </a:pPr>
            <a:endParaRPr lang="en-US" sz="2000" b="1" dirty="0">
              <a:solidFill>
                <a:srgbClr val="182B64"/>
              </a:solidFill>
              <a:latin typeface="+mj-lt"/>
            </a:endParaRPr>
          </a:p>
          <a:p>
            <a:pPr eaLnBrk="0" fontAlgn="base" hangingPunct="0">
              <a:spcBef>
                <a:spcPct val="0"/>
              </a:spcBef>
              <a:spcAft>
                <a:spcPct val="0"/>
              </a:spcAft>
              <a:defRPr/>
            </a:pPr>
            <a:r>
              <a:rPr lang="en-US" sz="2000" b="1" dirty="0">
                <a:solidFill>
                  <a:srgbClr val="182B64"/>
                </a:solidFill>
                <a:latin typeface="+mj-lt"/>
              </a:rPr>
              <a:t>Special Procedure for Rectification of Order due to section 16(5) or (6)</a:t>
            </a:r>
          </a:p>
          <a:p>
            <a:pPr eaLnBrk="0" fontAlgn="base" hangingPunct="0">
              <a:spcBef>
                <a:spcPct val="0"/>
              </a:spcBef>
              <a:spcAft>
                <a:spcPct val="0"/>
              </a:spcAft>
              <a:defRPr/>
            </a:pPr>
            <a:endParaRPr lang="en-US" sz="1050" b="1" dirty="0">
              <a:solidFill>
                <a:srgbClr val="182B64"/>
              </a:solidFill>
              <a:latin typeface="+mj-lt"/>
            </a:endParaRPr>
          </a:p>
          <a:p>
            <a:pPr eaLnBrk="0" fontAlgn="base" hangingPunct="0">
              <a:spcBef>
                <a:spcPct val="0"/>
              </a:spcBef>
              <a:spcAft>
                <a:spcPct val="0"/>
              </a:spcAft>
              <a:defRPr/>
            </a:pPr>
            <a:r>
              <a:rPr lang="en-US" sz="1800" b="1" dirty="0">
                <a:solidFill>
                  <a:srgbClr val="182B64"/>
                </a:solidFill>
                <a:latin typeface="+mj-lt"/>
              </a:rPr>
              <a:t>January 2025</a:t>
            </a:r>
          </a:p>
        </p:txBody>
      </p:sp>
      <p:sp>
        <p:nvSpPr>
          <p:cNvPr id="7" name="TextBox 6"/>
          <p:cNvSpPr txBox="1">
            <a:spLocks noChangeArrowheads="1"/>
          </p:cNvSpPr>
          <p:nvPr userDrawn="1"/>
        </p:nvSpPr>
        <p:spPr bwMode="auto">
          <a:xfrm>
            <a:off x="9048751" y="152400"/>
            <a:ext cx="33528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0" fontAlgn="base" hangingPunct="0">
              <a:spcBef>
                <a:spcPct val="0"/>
              </a:spcBef>
              <a:spcAft>
                <a:spcPct val="0"/>
              </a:spcAft>
              <a:defRPr/>
            </a:pPr>
            <a:r>
              <a:rPr lang="en-US" altLang="en-US" sz="1100" dirty="0">
                <a:solidFill>
                  <a:srgbClr val="FFFFFF"/>
                </a:solidFill>
                <a:latin typeface="Arial" panose="020B0604020202020204" pitchFamily="34" charset="0"/>
              </a:rPr>
              <a:t>Designed and Developed by GSTN</a:t>
            </a:r>
          </a:p>
        </p:txBody>
      </p:sp>
    </p:spTree>
    <p:extLst>
      <p:ext uri="{BB962C8B-B14F-4D97-AF65-F5344CB8AC3E}">
        <p14:creationId xmlns:p14="http://schemas.microsoft.com/office/powerpoint/2010/main" xmlns="" val="21273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_Title_Only">
    <p:spTree>
      <p:nvGrpSpPr>
        <p:cNvPr id="1" name=""/>
        <p:cNvGrpSpPr/>
        <p:nvPr/>
      </p:nvGrpSpPr>
      <p:grpSpPr>
        <a:xfrm>
          <a:off x="0" y="0"/>
          <a:ext cx="0" cy="0"/>
          <a:chOff x="0" y="0"/>
          <a:chExt cx="0" cy="0"/>
        </a:xfrm>
      </p:grpSpPr>
      <p:sp>
        <p:nvSpPr>
          <p:cNvPr id="8"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6"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418887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_Graphic_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20699" y="1673352"/>
            <a:ext cx="11163300" cy="4636008"/>
          </a:xfrm>
        </p:spPr>
        <p:txBody>
          <a:bodyPr/>
          <a:lstStyle>
            <a:lvl1pPr>
              <a:defRPr>
                <a:solidFill>
                  <a:srgbClr val="000000"/>
                </a:solidFill>
              </a:defRPr>
            </a:lvl1pPr>
          </a:lstStyle>
          <a:p>
            <a:pPr lvl="0"/>
            <a:endParaRPr lang="en-US" noProof="0" dirty="0"/>
          </a:p>
        </p:txBody>
      </p:sp>
      <p:sp>
        <p:nvSpPr>
          <p:cNvPr id="9" name="Text Placeholder 13"/>
          <p:cNvSpPr>
            <a:spLocks noGrp="1"/>
          </p:cNvSpPr>
          <p:nvPr>
            <p:ph type="body" sz="quarter" idx="15"/>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7" name="Text Placeholder 13"/>
          <p:cNvSpPr>
            <a:spLocks noGrp="1"/>
          </p:cNvSpPr>
          <p:nvPr>
            <p:ph type="body" sz="quarter" idx="16"/>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3921787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_Text_with_Graphic_on_Right">
    <p:spTree>
      <p:nvGrpSpPr>
        <p:cNvPr id="1" name=""/>
        <p:cNvGrpSpPr/>
        <p:nvPr/>
      </p:nvGrpSpPr>
      <p:grpSpPr>
        <a:xfrm>
          <a:off x="0" y="0"/>
          <a:ext cx="0" cy="0"/>
          <a:chOff x="0" y="0"/>
          <a:chExt cx="0" cy="0"/>
        </a:xfrm>
      </p:grpSpPr>
      <p:sp>
        <p:nvSpPr>
          <p:cNvPr id="15" name="Text Placeholder 2"/>
          <p:cNvSpPr>
            <a:spLocks noGrp="1"/>
          </p:cNvSpPr>
          <p:nvPr>
            <p:ph type="body" sz="half" idx="1"/>
          </p:nvPr>
        </p:nvSpPr>
        <p:spPr>
          <a:xfrm>
            <a:off x="520700" y="1673352"/>
            <a:ext cx="7412736" cy="47244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7979755" y="1673352"/>
            <a:ext cx="4194048" cy="4096512"/>
          </a:xfrm>
          <a:prstGeom prst="rect">
            <a:avLst/>
          </a:prstGeom>
        </p:spPr>
        <p:txBody>
          <a:bodyPr/>
          <a:lstStyle>
            <a:lvl1pPr marR="0" algn="l" defTabSz="914400" rtl="0" eaLnBrk="1" fontAlgn="base" latinLnBrk="0" hangingPunct="1">
              <a:lnSpc>
                <a:spcPct val="100000"/>
              </a:lnSpc>
              <a:spcAft>
                <a:spcPct val="0"/>
              </a:spcAft>
              <a:buClr>
                <a:srgbClr val="0768A9"/>
              </a:buClr>
              <a:buNone/>
              <a:tabLst/>
              <a:def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defRPr>
            </a:lvl1pPr>
          </a:lstStyle>
          <a:p>
            <a:pPr lvl="0"/>
            <a:r>
              <a:rPr lang="en-US"/>
              <a:t>Click to edit Master text styles</a:t>
            </a:r>
          </a:p>
        </p:txBody>
      </p:sp>
      <p:sp>
        <p:nvSpPr>
          <p:cNvPr id="10"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8"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363230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_Text_with_Graphic_on_Left">
    <p:spTree>
      <p:nvGrpSpPr>
        <p:cNvPr id="1" name=""/>
        <p:cNvGrpSpPr/>
        <p:nvPr/>
      </p:nvGrpSpPr>
      <p:grpSpPr>
        <a:xfrm>
          <a:off x="0" y="0"/>
          <a:ext cx="0" cy="0"/>
          <a:chOff x="0" y="0"/>
          <a:chExt cx="0" cy="0"/>
        </a:xfrm>
      </p:grpSpPr>
      <p:sp>
        <p:nvSpPr>
          <p:cNvPr id="10" name="Text Placeholder 2"/>
          <p:cNvSpPr>
            <a:spLocks noGrp="1"/>
          </p:cNvSpPr>
          <p:nvPr>
            <p:ph type="body" sz="half" idx="1"/>
          </p:nvPr>
        </p:nvSpPr>
        <p:spPr>
          <a:xfrm>
            <a:off x="4271771" y="1673352"/>
            <a:ext cx="7416800" cy="4724400"/>
          </a:xfr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0" y="1673352"/>
            <a:ext cx="4194048" cy="4096512"/>
          </a:xfrm>
          <a:prstGeom prst="rect">
            <a:avLst/>
          </a:prstGeom>
        </p:spPr>
        <p:txBody>
          <a:bodyPr/>
          <a:lstStyle>
            <a:lvl1pPr marR="0" algn="l" defTabSz="914400" rtl="0" eaLnBrk="1" fontAlgn="base" latinLnBrk="0" hangingPunct="1">
              <a:lnSpc>
                <a:spcPct val="100000"/>
              </a:lnSpc>
              <a:spcAft>
                <a:spcPct val="0"/>
              </a:spcAft>
              <a:buClr>
                <a:srgbClr val="0768A9"/>
              </a:buClr>
              <a:buNone/>
              <a:tabLst/>
              <a:def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defRPr>
            </a:lvl1pPr>
          </a:lstStyle>
          <a:p>
            <a:pPr lvl="0"/>
            <a:r>
              <a:rPr lang="en-US"/>
              <a:t>Click to edit Master text styles</a:t>
            </a:r>
          </a:p>
        </p:txBody>
      </p:sp>
      <p:sp>
        <p:nvSpPr>
          <p:cNvPr id="11"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8"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1514189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_Text_with_Screenshot_on_Left">
    <p:spTree>
      <p:nvGrpSpPr>
        <p:cNvPr id="1" name=""/>
        <p:cNvGrpSpPr/>
        <p:nvPr/>
      </p:nvGrpSpPr>
      <p:grpSpPr>
        <a:xfrm>
          <a:off x="0" y="0"/>
          <a:ext cx="0" cy="0"/>
          <a:chOff x="0" y="0"/>
          <a:chExt cx="0" cy="0"/>
        </a:xfrm>
      </p:grpSpPr>
      <p:sp>
        <p:nvSpPr>
          <p:cNvPr id="10" name="Text Placeholder 2"/>
          <p:cNvSpPr>
            <a:spLocks noGrp="1"/>
          </p:cNvSpPr>
          <p:nvPr>
            <p:ph type="body" sz="half" idx="1"/>
          </p:nvPr>
        </p:nvSpPr>
        <p:spPr>
          <a:xfrm>
            <a:off x="5486400" y="1673352"/>
            <a:ext cx="6202171" cy="4632960"/>
          </a:xfr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652363" y="1673352"/>
            <a:ext cx="4206240" cy="4636008"/>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a:lstStyle>
            <a:lvl1pPr marR="0" algn="l" defTabSz="914400" rtl="0" eaLnBrk="1" fontAlgn="base" latinLnBrk="0" hangingPunct="1">
              <a:lnSpc>
                <a:spcPct val="100000"/>
              </a:lnSpc>
              <a:spcAft>
                <a:spcPct val="0"/>
              </a:spcAft>
              <a:buClr>
                <a:srgbClr val="0768A9"/>
              </a:buClr>
              <a:buNone/>
              <a:tabLst/>
              <a:def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defRPr>
            </a:lvl1pPr>
          </a:lstStyle>
          <a:p>
            <a:pPr lvl="0"/>
            <a:r>
              <a:rPr lang="en-US"/>
              <a:t>Click to edit Master text styles</a:t>
            </a:r>
          </a:p>
        </p:txBody>
      </p:sp>
      <p:sp>
        <p:nvSpPr>
          <p:cNvPr id="11"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8"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230006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_Text_with_Screenshot_on_right">
    <p:spTree>
      <p:nvGrpSpPr>
        <p:cNvPr id="1" name=""/>
        <p:cNvGrpSpPr/>
        <p:nvPr/>
      </p:nvGrpSpPr>
      <p:grpSpPr>
        <a:xfrm>
          <a:off x="0" y="0"/>
          <a:ext cx="0" cy="0"/>
          <a:chOff x="0" y="0"/>
          <a:chExt cx="0" cy="0"/>
        </a:xfrm>
      </p:grpSpPr>
      <p:sp>
        <p:nvSpPr>
          <p:cNvPr id="9" name="Text Placeholder 2"/>
          <p:cNvSpPr>
            <a:spLocks noGrp="1"/>
          </p:cNvSpPr>
          <p:nvPr>
            <p:ph type="body" sz="half" idx="1"/>
          </p:nvPr>
        </p:nvSpPr>
        <p:spPr>
          <a:xfrm>
            <a:off x="520699" y="1673352"/>
            <a:ext cx="6202171" cy="4632960"/>
          </a:xfr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5"/>
          </p:nvPr>
        </p:nvSpPr>
        <p:spPr>
          <a:xfrm>
            <a:off x="7315200" y="1673352"/>
            <a:ext cx="4206240" cy="4636008"/>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a:lstStyle>
            <a:lvl1pPr marR="0" algn="l" defTabSz="914400" rtl="0" eaLnBrk="1" fontAlgn="base" latinLnBrk="0" hangingPunct="1">
              <a:lnSpc>
                <a:spcPct val="100000"/>
              </a:lnSpc>
              <a:spcAft>
                <a:spcPct val="0"/>
              </a:spcAft>
              <a:buClr>
                <a:srgbClr val="0768A9"/>
              </a:buClr>
              <a:buNone/>
              <a:tabLst/>
              <a:def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defRPr>
            </a:lvl1pPr>
          </a:lstStyle>
          <a:p>
            <a:pPr lvl="0"/>
            <a:r>
              <a:rPr lang="en-US"/>
              <a:t>Click to edit Master text styles</a:t>
            </a:r>
          </a:p>
        </p:txBody>
      </p:sp>
      <p:sp>
        <p:nvSpPr>
          <p:cNvPr id="12"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8"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4245323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_Screenshot_on_center">
    <p:spTree>
      <p:nvGrpSpPr>
        <p:cNvPr id="1" name=""/>
        <p:cNvGrpSpPr/>
        <p:nvPr/>
      </p:nvGrpSpPr>
      <p:grpSpPr>
        <a:xfrm>
          <a:off x="0" y="0"/>
          <a:ext cx="0" cy="0"/>
          <a:chOff x="0" y="0"/>
          <a:chExt cx="0" cy="0"/>
        </a:xfrm>
      </p:grpSpPr>
      <p:sp>
        <p:nvSpPr>
          <p:cNvPr id="11" name="Content Placeholder 2"/>
          <p:cNvSpPr>
            <a:spLocks noGrp="1"/>
          </p:cNvSpPr>
          <p:nvPr>
            <p:ph idx="15"/>
          </p:nvPr>
        </p:nvSpPr>
        <p:spPr>
          <a:xfrm>
            <a:off x="3992880" y="1673352"/>
            <a:ext cx="4206240" cy="4636008"/>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a:lstStyle>
            <a:lvl1pPr marR="0" algn="l" defTabSz="914400" rtl="0" eaLnBrk="1" fontAlgn="base" latinLnBrk="0" hangingPunct="1">
              <a:lnSpc>
                <a:spcPct val="100000"/>
              </a:lnSpc>
              <a:spcAft>
                <a:spcPct val="0"/>
              </a:spcAft>
              <a:buClr>
                <a:srgbClr val="0768A9"/>
              </a:buClr>
              <a:buNone/>
              <a:tabLst/>
              <a:def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defRPr>
            </a:lvl1pPr>
          </a:lstStyle>
          <a:p>
            <a:pPr lvl="0"/>
            <a:r>
              <a:rPr lang="en-US"/>
              <a:t>Click to edit Master text styles</a:t>
            </a:r>
          </a:p>
        </p:txBody>
      </p:sp>
      <p:sp>
        <p:nvSpPr>
          <p:cNvPr id="9"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7"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3345665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_Two_Screenshots_on_center">
    <p:spTree>
      <p:nvGrpSpPr>
        <p:cNvPr id="1" name=""/>
        <p:cNvGrpSpPr/>
        <p:nvPr/>
      </p:nvGrpSpPr>
      <p:grpSpPr>
        <a:xfrm>
          <a:off x="0" y="0"/>
          <a:ext cx="0" cy="0"/>
          <a:chOff x="0" y="0"/>
          <a:chExt cx="0" cy="0"/>
        </a:xfrm>
      </p:grpSpPr>
      <p:sp>
        <p:nvSpPr>
          <p:cNvPr id="11" name="Content Placeholder 2"/>
          <p:cNvSpPr>
            <a:spLocks noGrp="1"/>
          </p:cNvSpPr>
          <p:nvPr>
            <p:ph idx="15"/>
          </p:nvPr>
        </p:nvSpPr>
        <p:spPr>
          <a:xfrm>
            <a:off x="1076960" y="1673352"/>
            <a:ext cx="4206240" cy="4636008"/>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a:lstStyle>
            <a:lvl1pPr marR="0" algn="l" defTabSz="914400" rtl="0" eaLnBrk="1" fontAlgn="base" latinLnBrk="0" hangingPunct="1">
              <a:lnSpc>
                <a:spcPct val="100000"/>
              </a:lnSpc>
              <a:spcAft>
                <a:spcPct val="0"/>
              </a:spcAft>
              <a:buClr>
                <a:srgbClr val="0768A9"/>
              </a:buClr>
              <a:buNone/>
              <a:tabLst/>
              <a:def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defRPr>
            </a:lvl1pPr>
          </a:lstStyle>
          <a:p>
            <a:pPr lvl="0"/>
            <a:r>
              <a:rPr lang="en-US"/>
              <a:t>Click to edit Master text styles</a:t>
            </a:r>
          </a:p>
        </p:txBody>
      </p:sp>
      <p:sp>
        <p:nvSpPr>
          <p:cNvPr id="6" name="Content Placeholder 2"/>
          <p:cNvSpPr>
            <a:spLocks noGrp="1"/>
          </p:cNvSpPr>
          <p:nvPr>
            <p:ph idx="16"/>
          </p:nvPr>
        </p:nvSpPr>
        <p:spPr>
          <a:xfrm>
            <a:off x="6908800" y="1673352"/>
            <a:ext cx="4206240" cy="4636008"/>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a:lstStyle>
            <a:lvl1pPr marR="0" algn="l" defTabSz="914400" rtl="0" eaLnBrk="1" fontAlgn="base" latinLnBrk="0" hangingPunct="1">
              <a:lnSpc>
                <a:spcPct val="100000"/>
              </a:lnSpc>
              <a:spcAft>
                <a:spcPct val="0"/>
              </a:spcAft>
              <a:buClr>
                <a:srgbClr val="0768A9"/>
              </a:buClr>
              <a:buNone/>
              <a:tabLst/>
              <a:def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defRPr>
            </a:lvl1pPr>
          </a:lstStyle>
          <a:p>
            <a:pPr lvl="0"/>
            <a:r>
              <a:rPr lang="en-US"/>
              <a:t>Click to edit Master text styles</a:t>
            </a:r>
          </a:p>
        </p:txBody>
      </p:sp>
      <p:sp>
        <p:nvSpPr>
          <p:cNvPr id="12"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9"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289381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_Text_with_Graphic_at_Bottom">
    <p:spTree>
      <p:nvGrpSpPr>
        <p:cNvPr id="1" name=""/>
        <p:cNvGrpSpPr/>
        <p:nvPr/>
      </p:nvGrpSpPr>
      <p:grpSpPr>
        <a:xfrm>
          <a:off x="0" y="0"/>
          <a:ext cx="0" cy="0"/>
          <a:chOff x="0" y="0"/>
          <a:chExt cx="0" cy="0"/>
        </a:xfrm>
      </p:grpSpPr>
      <p:sp>
        <p:nvSpPr>
          <p:cNvPr id="5" name="Text Placeholder 2"/>
          <p:cNvSpPr>
            <a:spLocks noGrp="1"/>
          </p:cNvSpPr>
          <p:nvPr>
            <p:ph type="body" sz="half" idx="1"/>
          </p:nvPr>
        </p:nvSpPr>
        <p:spPr>
          <a:xfrm>
            <a:off x="520699" y="1673352"/>
            <a:ext cx="11163300" cy="2971800"/>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3"/>
          </p:nvPr>
        </p:nvSpPr>
        <p:spPr>
          <a:xfrm>
            <a:off x="520699" y="4797552"/>
            <a:ext cx="11163301" cy="1603248"/>
          </a:xfrm>
          <a:prstGeom prst="rect">
            <a:avLst/>
          </a:prstGeom>
        </p:spPr>
        <p:txBody>
          <a:bodyPr/>
          <a:lstStyle>
            <a:lvl1pPr marR="0" algn="l" defTabSz="914400" rtl="0" eaLnBrk="1" fontAlgn="base" latinLnBrk="0" hangingPunct="1">
              <a:lnSpc>
                <a:spcPct val="100000"/>
              </a:lnSpc>
              <a:spcAft>
                <a:spcPct val="0"/>
              </a:spcAft>
              <a:buClr>
                <a:srgbClr val="0768A9"/>
              </a:buClr>
              <a:buNone/>
              <a:tabLst/>
              <a:def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defRPr>
            </a:lvl1pPr>
          </a:lstStyle>
          <a:p>
            <a:pPr lvl="0"/>
            <a:r>
              <a:rPr lang="en-US"/>
              <a:t>Click to edit Master text styles</a:t>
            </a:r>
          </a:p>
        </p:txBody>
      </p:sp>
      <p:sp>
        <p:nvSpPr>
          <p:cNvPr id="11" name="Text Placeholder 13"/>
          <p:cNvSpPr>
            <a:spLocks noGrp="1"/>
          </p:cNvSpPr>
          <p:nvPr>
            <p:ph type="body" sz="quarter" idx="15"/>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9" name="Text Placeholder 13"/>
          <p:cNvSpPr>
            <a:spLocks noGrp="1"/>
          </p:cNvSpPr>
          <p:nvPr>
            <p:ph type="body" sz="quarter" idx="16"/>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1525634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_Text_with_Graphic_on_Top">
    <p:spTree>
      <p:nvGrpSpPr>
        <p:cNvPr id="1" name=""/>
        <p:cNvGrpSpPr/>
        <p:nvPr/>
      </p:nvGrpSpPr>
      <p:grpSpPr>
        <a:xfrm>
          <a:off x="0" y="0"/>
          <a:ext cx="0" cy="0"/>
          <a:chOff x="0" y="0"/>
          <a:chExt cx="0" cy="0"/>
        </a:xfrm>
      </p:grpSpPr>
      <p:sp>
        <p:nvSpPr>
          <p:cNvPr id="5" name="Text Placeholder 2"/>
          <p:cNvSpPr>
            <a:spLocks noGrp="1"/>
          </p:cNvSpPr>
          <p:nvPr>
            <p:ph type="body" sz="half" idx="1"/>
          </p:nvPr>
        </p:nvSpPr>
        <p:spPr>
          <a:xfrm>
            <a:off x="520699" y="4800600"/>
            <a:ext cx="11163301" cy="1600200"/>
          </a:xfr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3"/>
          </p:nvPr>
        </p:nvSpPr>
        <p:spPr>
          <a:xfrm>
            <a:off x="520699" y="1676400"/>
            <a:ext cx="11163301" cy="2971800"/>
          </a:xfrm>
          <a:prstGeom prst="rect">
            <a:avLst/>
          </a:prstGeom>
        </p:spPr>
        <p:txBody>
          <a:bodyPr/>
          <a:lstStyle>
            <a:lvl1pPr marR="0" algn="l" defTabSz="914400" rtl="0" eaLnBrk="1" fontAlgn="base" latinLnBrk="0" hangingPunct="1">
              <a:lnSpc>
                <a:spcPct val="100000"/>
              </a:lnSpc>
              <a:spcAft>
                <a:spcPct val="0"/>
              </a:spcAft>
              <a:buClr>
                <a:srgbClr val="0768A9"/>
              </a:buClr>
              <a:buNone/>
              <a:tabLst/>
              <a:def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defRPr>
            </a:lvl1pPr>
          </a:lstStyle>
          <a:p>
            <a:pPr lvl="0"/>
            <a:r>
              <a:rPr lang="en-US"/>
              <a:t>Click to edit Master text styles</a:t>
            </a:r>
          </a:p>
        </p:txBody>
      </p:sp>
      <p:sp>
        <p:nvSpPr>
          <p:cNvPr id="11" name="Text Placeholder 13"/>
          <p:cNvSpPr>
            <a:spLocks noGrp="1"/>
          </p:cNvSpPr>
          <p:nvPr>
            <p:ph type="body" sz="quarter" idx="15"/>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9" name="Text Placeholder 13"/>
          <p:cNvSpPr>
            <a:spLocks noGrp="1"/>
          </p:cNvSpPr>
          <p:nvPr>
            <p:ph type="body" sz="quarter" idx="16"/>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385440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_Welcom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10082342" y="838200"/>
            <a:ext cx="1595309" cy="400110"/>
          </a:xfrm>
          <a:prstGeom prst="rect">
            <a:avLst/>
          </a:prstGeom>
          <a:noFill/>
          <a:ln>
            <a:noFill/>
          </a:ln>
        </p:spPr>
        <p:txBody>
          <a:bodyPr wrap="non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r" fontAlgn="base">
              <a:spcBef>
                <a:spcPct val="0"/>
              </a:spcBef>
              <a:spcAft>
                <a:spcPct val="0"/>
              </a:spcAft>
              <a:defRPr/>
            </a:pPr>
            <a:r>
              <a:rPr lang="en-US" sz="2000" dirty="0">
                <a:solidFill>
                  <a:srgbClr val="FFFFFF"/>
                </a:solidFill>
                <a:cs typeface="Arial" panose="020B0604020202020204" pitchFamily="34" charset="0"/>
              </a:rPr>
              <a:t>Introduction</a:t>
            </a:r>
          </a:p>
        </p:txBody>
      </p:sp>
      <p:sp>
        <p:nvSpPr>
          <p:cNvPr id="5" name="Text Placeholder 2"/>
          <p:cNvSpPr>
            <a:spLocks noGrp="1"/>
          </p:cNvSpPr>
          <p:nvPr>
            <p:ph type="body" sz="half" idx="1"/>
          </p:nvPr>
        </p:nvSpPr>
        <p:spPr>
          <a:xfrm>
            <a:off x="520699" y="1673352"/>
            <a:ext cx="11163300" cy="4724400"/>
          </a:xfrm>
          <a:noFill/>
          <a:ln w="9525">
            <a:noFill/>
            <a:miter lim="800000"/>
            <a:headEnd/>
            <a:tailEnd/>
          </a:ln>
        </p:spPr>
        <p:txBody>
          <a:bodyPr/>
          <a:lstStyle>
            <a:lvl1pPr marL="0" algn="l" rtl="0" eaLnBrk="1" fontAlgn="base" hangingPunct="1">
              <a:spcAft>
                <a:spcPct val="0"/>
              </a:spcAft>
              <a:buClr>
                <a:srgbClr val="AF2828"/>
              </a:buClr>
              <a:defRPr lang="en-US" sz="1600" dirty="0" smtClean="0">
                <a:solidFill>
                  <a:srgbClr val="000000"/>
                </a:solidFill>
                <a:latin typeface="Arial" pitchFamily="34" charset="0"/>
                <a:ea typeface="+mn-ea"/>
                <a:cs typeface="Arial" pitchFamily="34" charset="0"/>
              </a:defRPr>
            </a:lvl1pPr>
            <a:lvl2pPr algn="l" rtl="0" eaLnBrk="1" fontAlgn="base" hangingPunct="1">
              <a:spcAft>
                <a:spcPct val="0"/>
              </a:spcAft>
              <a:buClr>
                <a:srgbClr val="AF2828"/>
              </a:buClr>
              <a:defRPr lang="en-US" sz="1600" dirty="0" smtClean="0">
                <a:solidFill>
                  <a:srgbClr val="000000"/>
                </a:solidFill>
                <a:latin typeface="Arial" pitchFamily="34" charset="0"/>
                <a:ea typeface="+mn-ea"/>
                <a:cs typeface="Arial" pitchFamily="34" charset="0"/>
              </a:defRPr>
            </a:lvl2pPr>
            <a:lvl3pPr algn="l" rtl="0" eaLnBrk="1" fontAlgn="base" hangingPunct="1">
              <a:spcAft>
                <a:spcPct val="0"/>
              </a:spcAft>
              <a:buClr>
                <a:srgbClr val="AF2828"/>
              </a:buClr>
              <a:defRPr lang="en-US" sz="1600" dirty="0" smtClean="0">
                <a:solidFill>
                  <a:srgbClr val="000000"/>
                </a:solidFill>
                <a:latin typeface="Arial" pitchFamily="34" charset="0"/>
                <a:ea typeface="+mn-ea"/>
                <a:cs typeface="Arial" pitchFamily="34" charset="0"/>
              </a:defRPr>
            </a:lvl3pPr>
            <a:lvl4pPr algn="l" rtl="0" eaLnBrk="1" fontAlgn="base" hangingPunct="1">
              <a:spcAft>
                <a:spcPct val="0"/>
              </a:spcAft>
              <a:buClr>
                <a:srgbClr val="AF2828"/>
              </a:buClr>
              <a:defRPr lang="en-US" sz="1600" dirty="0" smtClean="0">
                <a:solidFill>
                  <a:srgbClr val="000000"/>
                </a:solidFill>
                <a:latin typeface="Arial" pitchFamily="34" charset="0"/>
                <a:ea typeface="+mn-ea"/>
                <a:cs typeface="Arial" pitchFamily="34" charset="0"/>
              </a:defRPr>
            </a:lvl4pPr>
            <a:lvl5pPr algn="l" rtl="0" eaLnBrk="1" fontAlgn="base" hangingPunct="1">
              <a:spcAft>
                <a:spcPct val="0"/>
              </a:spcAft>
              <a:buClr>
                <a:srgbClr val="AF2828"/>
              </a:buClr>
              <a:defRPr lang="en-US" sz="16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Tree>
    <p:extLst>
      <p:ext uri="{BB962C8B-B14F-4D97-AF65-F5344CB8AC3E}">
        <p14:creationId xmlns:p14="http://schemas.microsoft.com/office/powerpoint/2010/main" xmlns="" val="125469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_Text_Comparison">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20700" y="1673352"/>
            <a:ext cx="5200649" cy="47244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half" idx="13"/>
          </p:nvPr>
        </p:nvSpPr>
        <p:spPr>
          <a:xfrm>
            <a:off x="6487922" y="1673352"/>
            <a:ext cx="5200649" cy="47244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3"/>
          <p:cNvSpPr>
            <a:spLocks noGrp="1"/>
          </p:cNvSpPr>
          <p:nvPr>
            <p:ph type="body" sz="quarter" idx="15"/>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9" name="Text Placeholder 13"/>
          <p:cNvSpPr>
            <a:spLocks noGrp="1"/>
          </p:cNvSpPr>
          <p:nvPr>
            <p:ph type="body" sz="quarter" idx="16"/>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2123267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_Text_Comparison_with_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0699" y="1673352"/>
            <a:ext cx="5205984"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0699" y="2446464"/>
            <a:ext cx="5205984"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83349" y="2446464"/>
            <a:ext cx="5205984"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4"/>
          </p:nvPr>
        </p:nvSpPr>
        <p:spPr>
          <a:xfrm>
            <a:off x="6483349" y="1673352"/>
            <a:ext cx="5205984"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13"/>
          <p:cNvSpPr>
            <a:spLocks noGrp="1"/>
          </p:cNvSpPr>
          <p:nvPr>
            <p:ph type="body" sz="quarter" idx="15"/>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10"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2143193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_Group_Activity">
    <p:spTree>
      <p:nvGrpSpPr>
        <p:cNvPr id="1" name=""/>
        <p:cNvGrpSpPr/>
        <p:nvPr/>
      </p:nvGrpSpPr>
      <p:grpSpPr>
        <a:xfrm>
          <a:off x="0" y="0"/>
          <a:ext cx="0" cy="0"/>
          <a:chOff x="0" y="0"/>
          <a:chExt cx="0" cy="0"/>
        </a:xfrm>
      </p:grpSpPr>
      <p:pic>
        <p:nvPicPr>
          <p:cNvPr id="6" name="Picture 9" descr="course_objectives.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636000" y="2011364"/>
            <a:ext cx="35560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2"/>
          <p:cNvSpPr>
            <a:spLocks noGrp="1"/>
          </p:cNvSpPr>
          <p:nvPr>
            <p:ph type="body" sz="half" idx="1"/>
          </p:nvPr>
        </p:nvSpPr>
        <p:spPr>
          <a:xfrm>
            <a:off x="520701" y="1673352"/>
            <a:ext cx="7520516" cy="4724400"/>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8"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221687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_Practice_Activity">
    <p:spTree>
      <p:nvGrpSpPr>
        <p:cNvPr id="1" name=""/>
        <p:cNvGrpSpPr/>
        <p:nvPr/>
      </p:nvGrpSpPr>
      <p:grpSpPr>
        <a:xfrm>
          <a:off x="0" y="0"/>
          <a:ext cx="0" cy="0"/>
          <a:chOff x="0" y="0"/>
          <a:chExt cx="0" cy="0"/>
        </a:xfrm>
      </p:grpSpPr>
      <p:pic>
        <p:nvPicPr>
          <p:cNvPr id="6" name="Picture 9" descr="course_objectives.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636000" y="2011364"/>
            <a:ext cx="35560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2"/>
          <p:cNvSpPr>
            <a:spLocks noGrp="1"/>
          </p:cNvSpPr>
          <p:nvPr>
            <p:ph type="body" sz="half" idx="1"/>
          </p:nvPr>
        </p:nvSpPr>
        <p:spPr>
          <a:xfrm>
            <a:off x="520701" y="1673352"/>
            <a:ext cx="7520516" cy="472440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8"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965521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_Knowledge_Check">
    <p:spTree>
      <p:nvGrpSpPr>
        <p:cNvPr id="1" name=""/>
        <p:cNvGrpSpPr/>
        <p:nvPr/>
      </p:nvGrpSpPr>
      <p:grpSpPr>
        <a:xfrm>
          <a:off x="0" y="0"/>
          <a:ext cx="0" cy="0"/>
          <a:chOff x="0" y="0"/>
          <a:chExt cx="0" cy="0"/>
        </a:xfrm>
      </p:grpSpPr>
      <p:pic>
        <p:nvPicPr>
          <p:cNvPr id="10" name="Picture 8" descr="question.png"/>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322985" y="885826"/>
            <a:ext cx="1875367" cy="151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2"/>
          <p:cNvSpPr>
            <a:spLocks noGrp="1"/>
          </p:cNvSpPr>
          <p:nvPr>
            <p:ph type="body" sz="half" idx="1"/>
          </p:nvPr>
        </p:nvSpPr>
        <p:spPr>
          <a:xfrm>
            <a:off x="520701" y="1676400"/>
            <a:ext cx="9639300" cy="609600"/>
          </a:xfrm>
        </p:spPr>
        <p:txBody>
          <a:bodyPr/>
          <a:lstStyle>
            <a:lvl1pPr>
              <a:defRPr sz="1600"/>
            </a:lvl1pPr>
          </a:lstStyle>
          <a:p>
            <a:pPr lvl="0"/>
            <a:r>
              <a:rPr lang="en-US" dirty="0"/>
              <a:t>Click to edit Master text styles</a:t>
            </a:r>
          </a:p>
        </p:txBody>
      </p:sp>
      <p:sp>
        <p:nvSpPr>
          <p:cNvPr id="8" name="Text Placeholder 2"/>
          <p:cNvSpPr>
            <a:spLocks noGrp="1"/>
          </p:cNvSpPr>
          <p:nvPr>
            <p:ph type="body" sz="half" idx="17"/>
          </p:nvPr>
        </p:nvSpPr>
        <p:spPr>
          <a:xfrm>
            <a:off x="520701" y="2362200"/>
            <a:ext cx="9639300" cy="533400"/>
          </a:xfrm>
        </p:spPr>
        <p:txBody>
          <a:bodyPr/>
          <a:lstStyle>
            <a:lvl1pPr>
              <a:buNone/>
              <a:defRPr lang="en-US" sz="1600" i="1" kern="1200" dirty="0">
                <a:solidFill>
                  <a:schemeClr val="accent1"/>
                </a:solidFill>
                <a:latin typeface="Arial" pitchFamily="34" charset="0"/>
                <a:ea typeface="+mn-ea"/>
                <a:cs typeface="Arial" pitchFamily="34" charset="0"/>
              </a:defRPr>
            </a:lvl1pPr>
            <a:lvl2pPr>
              <a:buNone/>
              <a:defRPr i="1">
                <a:solidFill>
                  <a:srgbClr val="CC0000"/>
                </a:solidFill>
              </a:defRPr>
            </a:lvl2pPr>
            <a:lvl3pPr>
              <a:buNone/>
              <a:defRPr i="1">
                <a:solidFill>
                  <a:srgbClr val="CC0000"/>
                </a:solidFill>
              </a:defRPr>
            </a:lvl3pPr>
            <a:lvl4pPr>
              <a:buNone/>
              <a:defRPr i="1">
                <a:solidFill>
                  <a:srgbClr val="CC0000"/>
                </a:solidFill>
              </a:defRPr>
            </a:lvl4pPr>
            <a:lvl5pPr>
              <a:buNone/>
              <a:defRPr i="1">
                <a:solidFill>
                  <a:srgbClr val="CC0000"/>
                </a:solidFill>
              </a:defRPr>
            </a:lvl5pPr>
          </a:lstStyle>
          <a:p>
            <a:pPr lvl="0"/>
            <a:r>
              <a:rPr lang="en-US" dirty="0"/>
              <a:t>Click to edit Master text styles</a:t>
            </a:r>
          </a:p>
        </p:txBody>
      </p:sp>
      <p:sp>
        <p:nvSpPr>
          <p:cNvPr id="9" name="Text Placeholder 2"/>
          <p:cNvSpPr>
            <a:spLocks noGrp="1"/>
          </p:cNvSpPr>
          <p:nvPr>
            <p:ph type="body" sz="half" idx="18"/>
          </p:nvPr>
        </p:nvSpPr>
        <p:spPr>
          <a:xfrm>
            <a:off x="520701" y="2895600"/>
            <a:ext cx="9639300" cy="3581400"/>
          </a:xfrm>
        </p:spPr>
        <p:txBody>
          <a:bodyPr/>
          <a:lstStyle>
            <a:lvl1pPr marL="342900" indent="-342900">
              <a:buSzPct val="100000"/>
              <a:buFont typeface="+mj-lt"/>
              <a:buAutoNum type="alphaLcPeriod"/>
              <a:defRPr sz="1600">
                <a:solidFill>
                  <a:srgbClr val="000000"/>
                </a:solidFill>
              </a:defRPr>
            </a:lvl1pPr>
            <a:lvl2pPr marL="685800" indent="-342900">
              <a:buSzPct val="80000"/>
              <a:buFont typeface="+mj-lt"/>
              <a:buAutoNum type="alphaLcPeriod"/>
              <a:defRPr sz="1600">
                <a:solidFill>
                  <a:srgbClr val="000000"/>
                </a:solidFill>
              </a:defRPr>
            </a:lvl2pPr>
            <a:lvl3pPr marL="1028700" indent="-342900">
              <a:buSzPct val="80000"/>
              <a:buFont typeface="+mj-lt"/>
              <a:buAutoNum type="alphaLcPeriod"/>
              <a:defRPr sz="1600">
                <a:solidFill>
                  <a:srgbClr val="000000"/>
                </a:solidFill>
              </a:defRPr>
            </a:lvl3pPr>
            <a:lvl4pPr marL="1371600" indent="-342900">
              <a:buSzPct val="80000"/>
              <a:buFont typeface="+mj-lt"/>
              <a:buAutoNum type="alphaLcPeriod"/>
              <a:defRPr sz="1600">
                <a:solidFill>
                  <a:srgbClr val="000000"/>
                </a:solidFill>
              </a:defRPr>
            </a:lvl4pPr>
            <a:lvl5pPr marL="1719262" indent="-342900">
              <a:buSzPct val="80000"/>
              <a:buFont typeface="+mj-lt"/>
              <a:buAutoNum type="alphaLcPeriod"/>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4"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986968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_Answer">
    <p:spTree>
      <p:nvGrpSpPr>
        <p:cNvPr id="1" name=""/>
        <p:cNvGrpSpPr/>
        <p:nvPr/>
      </p:nvGrpSpPr>
      <p:grpSpPr>
        <a:xfrm>
          <a:off x="0" y="0"/>
          <a:ext cx="0" cy="0"/>
          <a:chOff x="0" y="0"/>
          <a:chExt cx="0" cy="0"/>
        </a:xfrm>
      </p:grpSpPr>
      <p:pic>
        <p:nvPicPr>
          <p:cNvPr id="8" name="Picture 8" descr="question.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322985" y="885826"/>
            <a:ext cx="1875367" cy="151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half" idx="17"/>
          </p:nvPr>
        </p:nvSpPr>
        <p:spPr>
          <a:xfrm>
            <a:off x="520701" y="2362200"/>
            <a:ext cx="9639300" cy="533400"/>
          </a:xfrm>
        </p:spPr>
        <p:txBody>
          <a:bodyPr/>
          <a:lstStyle>
            <a:lvl1pPr>
              <a:buNone/>
              <a:defRPr lang="en-US" sz="1600" i="1" kern="1200" dirty="0">
                <a:solidFill>
                  <a:schemeClr val="accent1"/>
                </a:solidFill>
                <a:latin typeface="Arial" pitchFamily="34" charset="0"/>
                <a:ea typeface="+mn-ea"/>
                <a:cs typeface="Arial" pitchFamily="34" charset="0"/>
              </a:defRPr>
            </a:lvl1pPr>
            <a:lvl2pPr>
              <a:buNone/>
              <a:defRPr i="1">
                <a:solidFill>
                  <a:srgbClr val="CC0000"/>
                </a:solidFill>
              </a:defRPr>
            </a:lvl2pPr>
            <a:lvl3pPr>
              <a:buNone/>
              <a:defRPr i="1">
                <a:solidFill>
                  <a:srgbClr val="CC0000"/>
                </a:solidFill>
              </a:defRPr>
            </a:lvl3pPr>
            <a:lvl4pPr>
              <a:buNone/>
              <a:defRPr i="1">
                <a:solidFill>
                  <a:srgbClr val="CC0000"/>
                </a:solidFill>
              </a:defRPr>
            </a:lvl4pPr>
            <a:lvl5pPr>
              <a:buNone/>
              <a:defRPr i="1">
                <a:solidFill>
                  <a:srgbClr val="CC0000"/>
                </a:solidFill>
              </a:defRPr>
            </a:lvl5pPr>
          </a:lstStyle>
          <a:p>
            <a:pPr lvl="0"/>
            <a:r>
              <a:rPr lang="en-US" dirty="0"/>
              <a:t>Click to edit Master text styles</a:t>
            </a:r>
          </a:p>
        </p:txBody>
      </p:sp>
      <p:sp>
        <p:nvSpPr>
          <p:cNvPr id="17" name="Text Placeholder 2"/>
          <p:cNvSpPr>
            <a:spLocks noGrp="1"/>
          </p:cNvSpPr>
          <p:nvPr>
            <p:ph type="body" sz="half" idx="18"/>
          </p:nvPr>
        </p:nvSpPr>
        <p:spPr>
          <a:xfrm>
            <a:off x="520701" y="2895600"/>
            <a:ext cx="9639300" cy="3581400"/>
          </a:xfrm>
          <a:noFill/>
          <a:ln w="9525">
            <a:noFill/>
            <a:miter lim="800000"/>
            <a:headEnd/>
            <a:tailEnd/>
          </a:ln>
        </p:spPr>
        <p:txBody>
          <a:bodyPr/>
          <a:lstStyle>
            <a:lvl1pPr marL="342900" indent="-342900" algn="l" rtl="0" eaLnBrk="1" fontAlgn="base" hangingPunct="1">
              <a:spcAft>
                <a:spcPct val="0"/>
              </a:spcAft>
              <a:buClr>
                <a:srgbClr val="AF2828"/>
              </a:buClr>
              <a:buSzPct val="100000"/>
              <a:buFont typeface="+mj-lt"/>
              <a:buAutoNum type="alphaLcPeriod"/>
              <a:defRPr lang="en-US" sz="1600" dirty="0" smtClean="0">
                <a:solidFill>
                  <a:srgbClr val="000000"/>
                </a:solidFill>
                <a:latin typeface="Arial" pitchFamily="34" charset="0"/>
                <a:ea typeface="+mn-ea"/>
                <a:cs typeface="Arial" pitchFamily="34" charset="0"/>
              </a:defRPr>
            </a:lvl1pPr>
            <a:lvl2pPr marL="685800" indent="-342900" algn="l" rtl="0" eaLnBrk="1" fontAlgn="base" hangingPunct="1">
              <a:spcAft>
                <a:spcPct val="0"/>
              </a:spcAft>
              <a:buClr>
                <a:srgbClr val="AF2828"/>
              </a:buClr>
              <a:buSzPct val="80000"/>
              <a:buFont typeface="+mj-lt"/>
              <a:buAutoNum type="alphaLcPeriod"/>
              <a:defRPr lang="en-US" sz="1600" dirty="0" smtClean="0">
                <a:solidFill>
                  <a:srgbClr val="000000"/>
                </a:solidFill>
                <a:latin typeface="Arial" pitchFamily="34" charset="0"/>
                <a:ea typeface="+mn-ea"/>
                <a:cs typeface="Arial" pitchFamily="34" charset="0"/>
              </a:defRPr>
            </a:lvl2pPr>
            <a:lvl3pPr marL="1028700" indent="-342900" algn="l" rtl="0" eaLnBrk="1" fontAlgn="base" hangingPunct="1">
              <a:spcAft>
                <a:spcPct val="0"/>
              </a:spcAft>
              <a:buClr>
                <a:srgbClr val="AF2828"/>
              </a:buClr>
              <a:buSzPct val="80000"/>
              <a:buFont typeface="+mj-lt"/>
              <a:buAutoNum type="alphaLcPeriod"/>
              <a:defRPr lang="en-US" sz="1600" dirty="0" smtClean="0">
                <a:solidFill>
                  <a:srgbClr val="000000"/>
                </a:solidFill>
                <a:latin typeface="Arial" pitchFamily="34" charset="0"/>
                <a:ea typeface="+mn-ea"/>
                <a:cs typeface="Arial" pitchFamily="34" charset="0"/>
              </a:defRPr>
            </a:lvl3pPr>
            <a:lvl4pPr marL="1371600" indent="-342900" algn="l" rtl="0" eaLnBrk="1" fontAlgn="base" hangingPunct="1">
              <a:spcAft>
                <a:spcPct val="0"/>
              </a:spcAft>
              <a:buClr>
                <a:srgbClr val="AF2828"/>
              </a:buClr>
              <a:buSzPct val="80000"/>
              <a:buFont typeface="+mj-lt"/>
              <a:buAutoNum type="alphaLcPeriod"/>
              <a:defRPr lang="en-US" sz="1600" dirty="0" smtClean="0">
                <a:solidFill>
                  <a:srgbClr val="000000"/>
                </a:solidFill>
                <a:latin typeface="Arial" pitchFamily="34" charset="0"/>
                <a:ea typeface="+mn-ea"/>
                <a:cs typeface="Arial" pitchFamily="34" charset="0"/>
              </a:defRPr>
            </a:lvl4pPr>
            <a:lvl5pPr marL="1719262" indent="-342900" algn="l" rtl="0" eaLnBrk="1" fontAlgn="base" hangingPunct="1">
              <a:spcAft>
                <a:spcPct val="0"/>
              </a:spcAft>
              <a:buClr>
                <a:srgbClr val="AF2828"/>
              </a:buClr>
              <a:buSzPct val="80000"/>
              <a:buFont typeface="+mj-lt"/>
              <a:buAutoNum type="alphaLcPeriod"/>
              <a:defRPr lang="en-US" sz="16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half" idx="1"/>
          </p:nvPr>
        </p:nvSpPr>
        <p:spPr>
          <a:xfrm>
            <a:off x="520701" y="1676400"/>
            <a:ext cx="9639300" cy="609600"/>
          </a:xfrm>
        </p:spPr>
        <p:txBody>
          <a:bodyPr/>
          <a:lstStyle>
            <a:lvl1pPr>
              <a:defRPr sz="1600"/>
            </a:lvl1pPr>
          </a:lstStyle>
          <a:p>
            <a:pPr lvl="0"/>
            <a:r>
              <a:rPr lang="en-US" dirty="0"/>
              <a:t>Click to edit Master text styles</a:t>
            </a:r>
          </a:p>
        </p:txBody>
      </p:sp>
      <p:sp>
        <p:nvSpPr>
          <p:cNvPr id="13"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11"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3673556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_Lesson_Summary">
    <p:spTree>
      <p:nvGrpSpPr>
        <p:cNvPr id="1" name=""/>
        <p:cNvGrpSpPr/>
        <p:nvPr/>
      </p:nvGrpSpPr>
      <p:grpSpPr>
        <a:xfrm>
          <a:off x="0" y="0"/>
          <a:ext cx="0" cy="0"/>
          <a:chOff x="0" y="0"/>
          <a:chExt cx="0" cy="0"/>
        </a:xfrm>
      </p:grpSpPr>
      <p:pic>
        <p:nvPicPr>
          <p:cNvPr id="6" name="Picture 9" descr="course_objectives.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631768" y="2006600"/>
            <a:ext cx="3560233" cy="347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course_objectives.png"/>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636000" y="1981200"/>
            <a:ext cx="3556000" cy="347503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2"/>
          <p:cNvSpPr>
            <a:spLocks noGrp="1"/>
          </p:cNvSpPr>
          <p:nvPr>
            <p:ph type="body" sz="half" idx="1"/>
          </p:nvPr>
        </p:nvSpPr>
        <p:spPr>
          <a:xfrm>
            <a:off x="520701" y="1673352"/>
            <a:ext cx="7520516" cy="472440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
        <p:nvSpPr>
          <p:cNvPr id="10"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3055240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_Course_Summary">
    <p:spTree>
      <p:nvGrpSpPr>
        <p:cNvPr id="1" name=""/>
        <p:cNvGrpSpPr/>
        <p:nvPr/>
      </p:nvGrpSpPr>
      <p:grpSpPr>
        <a:xfrm>
          <a:off x="0" y="0"/>
          <a:ext cx="0" cy="0"/>
          <a:chOff x="0" y="0"/>
          <a:chExt cx="0" cy="0"/>
        </a:xfrm>
      </p:grpSpPr>
      <p:pic>
        <p:nvPicPr>
          <p:cNvPr id="5" name="Picture 9" descr="course_objectives.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631768" y="2006600"/>
            <a:ext cx="3560233" cy="347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half" idx="1"/>
          </p:nvPr>
        </p:nvSpPr>
        <p:spPr>
          <a:xfrm>
            <a:off x="520701" y="1673352"/>
            <a:ext cx="7520516" cy="4724400"/>
          </a:xfrm>
        </p:spPr>
        <p:txBody>
          <a:bodyPr/>
          <a:lstStyle>
            <a:lvl1pPr marL="228600">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Tree>
    <p:extLst>
      <p:ext uri="{BB962C8B-B14F-4D97-AF65-F5344CB8AC3E}">
        <p14:creationId xmlns:p14="http://schemas.microsoft.com/office/powerpoint/2010/main" xmlns="" val="942083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ny_Questions">
    <p:spTree>
      <p:nvGrpSpPr>
        <p:cNvPr id="1" name=""/>
        <p:cNvGrpSpPr/>
        <p:nvPr/>
      </p:nvGrpSpPr>
      <p:grpSpPr>
        <a:xfrm>
          <a:off x="0" y="0"/>
          <a:ext cx="0" cy="0"/>
          <a:chOff x="0" y="0"/>
          <a:chExt cx="0" cy="0"/>
        </a:xfrm>
      </p:grpSpPr>
      <p:pic>
        <p:nvPicPr>
          <p:cNvPr id="4" name="Picture 10" descr="61664bc64856ac633fe5b1f5f0ff1cc8.jpg"/>
          <p:cNvPicPr>
            <a:picLocks noChangeAspect="1"/>
          </p:cNvPicPr>
          <p:nvPr userDrawn="1"/>
        </p:nvPicPr>
        <p:blipFill>
          <a:blip r:embed="rId2">
            <a:extLst>
              <a:ext uri="{28A0092B-C50C-407E-A947-70E740481C1C}">
                <a14:useLocalDpi xmlns:a14="http://schemas.microsoft.com/office/drawing/2010/main" xmlns="" val="0"/>
              </a:ext>
            </a:extLst>
          </a:blip>
          <a:srcRect t="18059" r="1508" b="15125"/>
          <a:stretch>
            <a:fillRect/>
          </a:stretch>
        </p:blipFill>
        <p:spPr bwMode="auto">
          <a:xfrm>
            <a:off x="0" y="1981200"/>
            <a:ext cx="121920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Tree>
    <p:extLst>
      <p:ext uri="{BB962C8B-B14F-4D97-AF65-F5344CB8AC3E}">
        <p14:creationId xmlns:p14="http://schemas.microsoft.com/office/powerpoint/2010/main" xmlns="" val="1430773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_Assessment and Evaluation">
    <p:spTree>
      <p:nvGrpSpPr>
        <p:cNvPr id="1" name=""/>
        <p:cNvGrpSpPr/>
        <p:nvPr/>
      </p:nvGrpSpPr>
      <p:grpSpPr>
        <a:xfrm>
          <a:off x="0" y="0"/>
          <a:ext cx="0" cy="0"/>
          <a:chOff x="0" y="0"/>
          <a:chExt cx="0" cy="0"/>
        </a:xfrm>
      </p:grpSpPr>
      <p:pic>
        <p:nvPicPr>
          <p:cNvPr id="5" name="Picture 9" descr="course_objectives.png"/>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631768" y="2006600"/>
            <a:ext cx="3560233" cy="347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half" idx="10"/>
          </p:nvPr>
        </p:nvSpPr>
        <p:spPr>
          <a:xfrm>
            <a:off x="520701" y="1673352"/>
            <a:ext cx="7520516" cy="4724400"/>
          </a:xfrm>
        </p:spPr>
        <p:txBody>
          <a:bodyPr/>
          <a:lstStyle>
            <a:lvl1pPr marL="228600">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Tree>
    <p:extLst>
      <p:ext uri="{BB962C8B-B14F-4D97-AF65-F5344CB8AC3E}">
        <p14:creationId xmlns:p14="http://schemas.microsoft.com/office/powerpoint/2010/main" xmlns="" val="319386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_Course_Objectives">
    <p:spTree>
      <p:nvGrpSpPr>
        <p:cNvPr id="1" name=""/>
        <p:cNvGrpSpPr/>
        <p:nvPr/>
      </p:nvGrpSpPr>
      <p:grpSpPr>
        <a:xfrm>
          <a:off x="0" y="0"/>
          <a:ext cx="0" cy="0"/>
          <a:chOff x="0" y="0"/>
          <a:chExt cx="0" cy="0"/>
        </a:xfrm>
      </p:grpSpPr>
      <p:pic>
        <p:nvPicPr>
          <p:cNvPr id="5" name="Picture 13" descr="course_objectives.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636000" y="2011364"/>
            <a:ext cx="35560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type="body" sz="half" idx="1"/>
          </p:nvPr>
        </p:nvSpPr>
        <p:spPr>
          <a:xfrm>
            <a:off x="520701" y="1673352"/>
            <a:ext cx="7520516" cy="4724400"/>
          </a:xfr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Tree>
    <p:extLst>
      <p:ext uri="{BB962C8B-B14F-4D97-AF65-F5344CB8AC3E}">
        <p14:creationId xmlns:p14="http://schemas.microsoft.com/office/powerpoint/2010/main" xmlns="" val="4176227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_Glossar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30865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_ThankYou">
    <p:spTree>
      <p:nvGrpSpPr>
        <p:cNvPr id="1" name=""/>
        <p:cNvGrpSpPr/>
        <p:nvPr/>
      </p:nvGrpSpPr>
      <p:grpSpPr>
        <a:xfrm>
          <a:off x="0" y="0"/>
          <a:ext cx="0" cy="0"/>
          <a:chOff x="0" y="0"/>
          <a:chExt cx="0" cy="0"/>
        </a:xfrm>
      </p:grpSpPr>
      <p:pic>
        <p:nvPicPr>
          <p:cNvPr id="2" name="Picture 1" descr="thankYou.png"/>
          <p:cNvPicPr>
            <a:picLocks noChangeAspect="1"/>
          </p:cNvPicPr>
          <p:nvPr userDrawn="1"/>
        </p:nvPicPr>
        <p:blipFill>
          <a:blip r:embed="rId2"/>
          <a:srcRect/>
          <a:stretch>
            <a:fillRect/>
          </a:stretch>
        </p:blipFill>
        <p:spPr bwMode="auto">
          <a:xfrm>
            <a:off x="0" y="1828800"/>
            <a:ext cx="12192000" cy="3776663"/>
          </a:xfrm>
          <a:prstGeom prst="rect">
            <a:avLst/>
          </a:prstGeom>
          <a:ln w="9525">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TextBox 2"/>
          <p:cNvSpPr txBox="1"/>
          <p:nvPr userDrawn="1"/>
        </p:nvSpPr>
        <p:spPr>
          <a:xfrm>
            <a:off x="8636000" y="3505200"/>
            <a:ext cx="2844800" cy="400050"/>
          </a:xfrm>
          <a:prstGeom prst="rect">
            <a:avLst/>
          </a:prstGeom>
          <a:noFill/>
        </p:spPr>
        <p:txBody>
          <a:bodyPr>
            <a:spAutoFit/>
          </a:bodyPr>
          <a:lstStyle/>
          <a:p>
            <a:pPr algn="ctr">
              <a:defRPr/>
            </a:pPr>
            <a:r>
              <a:rPr lang="en-US" sz="2000" b="1" cap="all" dirty="0">
                <a:solidFill>
                  <a:srgbClr val="061844"/>
                </a:solidFill>
                <a:latin typeface="Arial" pitchFamily="34" charset="0"/>
                <a:ea typeface="+mj-ea"/>
                <a:cs typeface="Arial" panose="020B0604020202020204" pitchFamily="34" charset="0"/>
              </a:rPr>
              <a:t>THANK YOU!</a:t>
            </a:r>
          </a:p>
        </p:txBody>
      </p:sp>
    </p:spTree>
    <p:extLst>
      <p:ext uri="{BB962C8B-B14F-4D97-AF65-F5344CB8AC3E}">
        <p14:creationId xmlns:p14="http://schemas.microsoft.com/office/powerpoint/2010/main" xmlns="" val="3924161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_Practice_Activity">
    <p:spTree>
      <p:nvGrpSpPr>
        <p:cNvPr id="1" name=""/>
        <p:cNvGrpSpPr/>
        <p:nvPr/>
      </p:nvGrpSpPr>
      <p:grpSpPr>
        <a:xfrm>
          <a:off x="0" y="0"/>
          <a:ext cx="0" cy="0"/>
          <a:chOff x="0" y="0"/>
          <a:chExt cx="0" cy="0"/>
        </a:xfrm>
      </p:grpSpPr>
      <p:pic>
        <p:nvPicPr>
          <p:cNvPr id="6" name="Picture 9" descr="course_objectives.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636000" y="2011364"/>
            <a:ext cx="35560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2"/>
          <p:cNvSpPr>
            <a:spLocks noGrp="1"/>
          </p:cNvSpPr>
          <p:nvPr>
            <p:ph type="body" sz="half" idx="1"/>
          </p:nvPr>
        </p:nvSpPr>
        <p:spPr>
          <a:xfrm>
            <a:off x="520701" y="1673352"/>
            <a:ext cx="7520516" cy="472440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9"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3937968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00653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_Agenda">
    <p:spTree>
      <p:nvGrpSpPr>
        <p:cNvPr id="1" name=""/>
        <p:cNvGrpSpPr/>
        <p:nvPr/>
      </p:nvGrpSpPr>
      <p:grpSpPr>
        <a:xfrm>
          <a:off x="0" y="0"/>
          <a:ext cx="0" cy="0"/>
          <a:chOff x="0" y="0"/>
          <a:chExt cx="0" cy="0"/>
        </a:xfrm>
      </p:grpSpPr>
      <p:sp>
        <p:nvSpPr>
          <p:cNvPr id="9"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Tree>
    <p:extLst>
      <p:ext uri="{BB962C8B-B14F-4D97-AF65-F5344CB8AC3E}">
        <p14:creationId xmlns:p14="http://schemas.microsoft.com/office/powerpoint/2010/main" xmlns="" val="59048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fore_We_Begin">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1320800" y="1981200"/>
            <a:ext cx="9550400" cy="609600"/>
            <a:chOff x="1066801" y="2819400"/>
            <a:chExt cx="6934200" cy="685800"/>
          </a:xfrm>
          <a:solidFill>
            <a:schemeClr val="accent2">
              <a:lumMod val="20000"/>
              <a:lumOff val="80000"/>
            </a:schemeClr>
          </a:solidFill>
        </p:grpSpPr>
        <p:sp>
          <p:nvSpPr>
            <p:cNvPr id="5" name="Round Single Corner Rectangle 4"/>
            <p:cNvSpPr/>
            <p:nvPr/>
          </p:nvSpPr>
          <p:spPr bwMode="auto">
            <a:xfrm flipV="1">
              <a:off x="1066801" y="2896196"/>
              <a:ext cx="6934200" cy="609004"/>
            </a:xfrm>
            <a:prstGeom prst="round1Rect">
              <a:avLst/>
            </a:prstGeom>
            <a:grpFill/>
            <a:ln w="25400" cap="flat" cmpd="sng" algn="ctr">
              <a:solidFill>
                <a:schemeClr val="bg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1800" dirty="0">
                <a:solidFill>
                  <a:srgbClr val="474747"/>
                </a:solidFill>
                <a:latin typeface="Arial" pitchFamily="34" charset="0"/>
                <a:cs typeface="Arial" panose="020B0604020202020204" pitchFamily="34" charset="0"/>
              </a:endParaRPr>
            </a:p>
          </p:txBody>
        </p:sp>
        <p:sp>
          <p:nvSpPr>
            <p:cNvPr id="6" name="Round Single Corner Rectangle 5"/>
            <p:cNvSpPr/>
            <p:nvPr/>
          </p:nvSpPr>
          <p:spPr bwMode="auto">
            <a:xfrm flipV="1">
              <a:off x="1143643" y="2819400"/>
              <a:ext cx="6791275" cy="609005"/>
            </a:xfrm>
            <a:prstGeom prst="round1Rect">
              <a:avLst/>
            </a:prstGeom>
            <a:grpFill/>
            <a:ln w="25400" cap="flat" cmpd="sng" algn="ctr">
              <a:solidFill>
                <a:schemeClr val="bg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1800" dirty="0">
                <a:solidFill>
                  <a:srgbClr val="474747"/>
                </a:solidFill>
                <a:latin typeface="Arial" pitchFamily="34" charset="0"/>
                <a:cs typeface="Arial" panose="020B0604020202020204" pitchFamily="34" charset="0"/>
              </a:endParaRPr>
            </a:p>
          </p:txBody>
        </p:sp>
      </p:grpSp>
      <p:grpSp>
        <p:nvGrpSpPr>
          <p:cNvPr id="7" name="Group 6"/>
          <p:cNvGrpSpPr>
            <a:grpSpLocks/>
          </p:cNvGrpSpPr>
          <p:nvPr userDrawn="1"/>
        </p:nvGrpSpPr>
        <p:grpSpPr bwMode="auto">
          <a:xfrm>
            <a:off x="1320800" y="3048000"/>
            <a:ext cx="9550400" cy="609600"/>
            <a:chOff x="1066801" y="2819400"/>
            <a:chExt cx="6934200" cy="685800"/>
          </a:xfrm>
          <a:solidFill>
            <a:schemeClr val="accent2">
              <a:lumMod val="20000"/>
              <a:lumOff val="80000"/>
            </a:schemeClr>
          </a:solidFill>
        </p:grpSpPr>
        <p:sp>
          <p:nvSpPr>
            <p:cNvPr id="8" name="Round Single Corner Rectangle 7"/>
            <p:cNvSpPr/>
            <p:nvPr/>
          </p:nvSpPr>
          <p:spPr bwMode="auto">
            <a:xfrm flipV="1">
              <a:off x="1066801" y="2896196"/>
              <a:ext cx="6934200" cy="609004"/>
            </a:xfrm>
            <a:prstGeom prst="round1Rect">
              <a:avLst/>
            </a:prstGeom>
            <a:grpFill/>
            <a:ln w="25400" cap="flat" cmpd="sng" algn="ctr">
              <a:solidFill>
                <a:schemeClr val="bg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1800" dirty="0">
                <a:solidFill>
                  <a:srgbClr val="474747"/>
                </a:solidFill>
                <a:latin typeface="Arial" pitchFamily="34" charset="0"/>
                <a:cs typeface="Arial" panose="020B0604020202020204" pitchFamily="34" charset="0"/>
              </a:endParaRPr>
            </a:p>
          </p:txBody>
        </p:sp>
        <p:sp>
          <p:nvSpPr>
            <p:cNvPr id="9" name="Round Single Corner Rectangle 8"/>
            <p:cNvSpPr/>
            <p:nvPr/>
          </p:nvSpPr>
          <p:spPr bwMode="auto">
            <a:xfrm flipV="1">
              <a:off x="1143643" y="2819400"/>
              <a:ext cx="6791275" cy="609005"/>
            </a:xfrm>
            <a:prstGeom prst="round1Rect">
              <a:avLst/>
            </a:prstGeom>
            <a:grpFill/>
            <a:ln w="25400" cap="flat" cmpd="sng" algn="ctr">
              <a:solidFill>
                <a:schemeClr val="bg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1800" dirty="0">
                <a:solidFill>
                  <a:srgbClr val="474747"/>
                </a:solidFill>
                <a:latin typeface="Arial" pitchFamily="34" charset="0"/>
                <a:cs typeface="Arial" panose="020B0604020202020204" pitchFamily="34" charset="0"/>
              </a:endParaRPr>
            </a:p>
          </p:txBody>
        </p:sp>
      </p:grpSp>
      <p:grpSp>
        <p:nvGrpSpPr>
          <p:cNvPr id="10" name="Group 9"/>
          <p:cNvGrpSpPr>
            <a:grpSpLocks/>
          </p:cNvGrpSpPr>
          <p:nvPr userDrawn="1"/>
        </p:nvGrpSpPr>
        <p:grpSpPr bwMode="auto">
          <a:xfrm>
            <a:off x="1320800" y="4114800"/>
            <a:ext cx="9550400" cy="609600"/>
            <a:chOff x="1066801" y="2819400"/>
            <a:chExt cx="6934200" cy="685800"/>
          </a:xfrm>
          <a:solidFill>
            <a:schemeClr val="accent2">
              <a:lumMod val="20000"/>
              <a:lumOff val="80000"/>
            </a:schemeClr>
          </a:solidFill>
        </p:grpSpPr>
        <p:sp>
          <p:nvSpPr>
            <p:cNvPr id="11" name="Round Single Corner Rectangle 10"/>
            <p:cNvSpPr/>
            <p:nvPr/>
          </p:nvSpPr>
          <p:spPr bwMode="auto">
            <a:xfrm flipV="1">
              <a:off x="1066801" y="2896196"/>
              <a:ext cx="6934200" cy="609004"/>
            </a:xfrm>
            <a:prstGeom prst="round1Rect">
              <a:avLst/>
            </a:prstGeom>
            <a:grpFill/>
            <a:ln w="25400" cap="flat" cmpd="sng" algn="ctr">
              <a:solidFill>
                <a:schemeClr val="bg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1800" dirty="0">
                <a:solidFill>
                  <a:srgbClr val="474747"/>
                </a:solidFill>
                <a:latin typeface="Arial" pitchFamily="34" charset="0"/>
                <a:cs typeface="Arial" panose="020B0604020202020204" pitchFamily="34" charset="0"/>
              </a:endParaRPr>
            </a:p>
          </p:txBody>
        </p:sp>
        <p:sp>
          <p:nvSpPr>
            <p:cNvPr id="12" name="Round Single Corner Rectangle 11"/>
            <p:cNvSpPr/>
            <p:nvPr/>
          </p:nvSpPr>
          <p:spPr bwMode="auto">
            <a:xfrm flipV="1">
              <a:off x="1143643" y="2819400"/>
              <a:ext cx="6791275" cy="609005"/>
            </a:xfrm>
            <a:prstGeom prst="round1Rect">
              <a:avLst/>
            </a:prstGeom>
            <a:grpFill/>
            <a:ln w="25400" cap="flat" cmpd="sng" algn="ctr">
              <a:solidFill>
                <a:schemeClr val="bg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1800" dirty="0">
                <a:solidFill>
                  <a:srgbClr val="474747"/>
                </a:solidFill>
                <a:latin typeface="Arial" pitchFamily="34" charset="0"/>
                <a:cs typeface="Arial" panose="020B0604020202020204" pitchFamily="34" charset="0"/>
              </a:endParaRPr>
            </a:p>
          </p:txBody>
        </p:sp>
      </p:grpSp>
      <p:grpSp>
        <p:nvGrpSpPr>
          <p:cNvPr id="13" name="Group 12"/>
          <p:cNvGrpSpPr>
            <a:grpSpLocks/>
          </p:cNvGrpSpPr>
          <p:nvPr userDrawn="1"/>
        </p:nvGrpSpPr>
        <p:grpSpPr bwMode="auto">
          <a:xfrm>
            <a:off x="1320800" y="5181600"/>
            <a:ext cx="9550400" cy="609600"/>
            <a:chOff x="1066801" y="2819400"/>
            <a:chExt cx="6934200" cy="685800"/>
          </a:xfrm>
          <a:solidFill>
            <a:schemeClr val="accent2">
              <a:lumMod val="20000"/>
              <a:lumOff val="80000"/>
            </a:schemeClr>
          </a:solidFill>
        </p:grpSpPr>
        <p:sp>
          <p:nvSpPr>
            <p:cNvPr id="14" name="Round Single Corner Rectangle 13"/>
            <p:cNvSpPr/>
            <p:nvPr/>
          </p:nvSpPr>
          <p:spPr bwMode="auto">
            <a:xfrm flipV="1">
              <a:off x="1066801" y="2896196"/>
              <a:ext cx="6934200" cy="609004"/>
            </a:xfrm>
            <a:prstGeom prst="round1Rect">
              <a:avLst/>
            </a:prstGeom>
            <a:grpFill/>
            <a:ln w="25400" cap="flat" cmpd="sng" algn="ctr">
              <a:solidFill>
                <a:schemeClr val="bg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1800" dirty="0">
                <a:solidFill>
                  <a:srgbClr val="474747"/>
                </a:solidFill>
                <a:latin typeface="Arial" pitchFamily="34" charset="0"/>
                <a:cs typeface="Arial" panose="020B0604020202020204" pitchFamily="34" charset="0"/>
              </a:endParaRPr>
            </a:p>
          </p:txBody>
        </p:sp>
        <p:sp>
          <p:nvSpPr>
            <p:cNvPr id="15" name="Round Single Corner Rectangle 14"/>
            <p:cNvSpPr/>
            <p:nvPr/>
          </p:nvSpPr>
          <p:spPr bwMode="auto">
            <a:xfrm flipV="1">
              <a:off x="1143643" y="2819400"/>
              <a:ext cx="6791275" cy="609005"/>
            </a:xfrm>
            <a:prstGeom prst="round1Rect">
              <a:avLst/>
            </a:prstGeom>
            <a:grpFill/>
            <a:ln w="25400" cap="flat" cmpd="sng" algn="ctr">
              <a:solidFill>
                <a:schemeClr val="bg1"/>
              </a:solid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1800" dirty="0">
                <a:solidFill>
                  <a:srgbClr val="474747"/>
                </a:solidFill>
                <a:latin typeface="Arial" pitchFamily="34" charset="0"/>
                <a:cs typeface="Arial" panose="020B0604020202020204" pitchFamily="34" charset="0"/>
              </a:endParaRPr>
            </a:p>
          </p:txBody>
        </p:sp>
      </p:grpSp>
      <p:sp>
        <p:nvSpPr>
          <p:cNvPr id="16" name="TextBox 15"/>
          <p:cNvSpPr txBox="1">
            <a:spLocks noChangeArrowheads="1"/>
          </p:cNvSpPr>
          <p:nvPr userDrawn="1"/>
        </p:nvSpPr>
        <p:spPr bwMode="auto">
          <a:xfrm>
            <a:off x="3007784" y="1981201"/>
            <a:ext cx="4858318" cy="461665"/>
          </a:xfrm>
          <a:prstGeom prst="rect">
            <a:avLst/>
          </a:prstGeom>
          <a:noFill/>
          <a:ln>
            <a:noFill/>
          </a:ln>
        </p:spPr>
        <p:txBody>
          <a:bodyPr wrap="none">
            <a:spAutoFit/>
          </a:bodyPr>
          <a:lstStyle>
            <a:defPPr>
              <a:defRPr lang="en-US"/>
            </a:defPPr>
            <a:lvl1pPr>
              <a:defRPr sz="2400">
                <a:solidFill>
                  <a:srgbClr val="002060"/>
                </a:solidFill>
                <a:latin typeface="Cambria" pitchFamily="18" charset="0"/>
                <a:cs typeface="Arial"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eaLnBrk="0" fontAlgn="base" hangingPunct="0">
              <a:spcBef>
                <a:spcPct val="0"/>
              </a:spcBef>
              <a:spcAft>
                <a:spcPct val="0"/>
              </a:spcAft>
              <a:defRPr/>
            </a:pPr>
            <a:r>
              <a:rPr lang="en-US" sz="2400" dirty="0"/>
              <a:t>Turn off the volume on cell phones. </a:t>
            </a:r>
          </a:p>
        </p:txBody>
      </p:sp>
      <p:sp>
        <p:nvSpPr>
          <p:cNvPr id="17" name="TextBox 16"/>
          <p:cNvSpPr txBox="1">
            <a:spLocks noChangeArrowheads="1"/>
          </p:cNvSpPr>
          <p:nvPr userDrawn="1"/>
        </p:nvSpPr>
        <p:spPr bwMode="auto">
          <a:xfrm>
            <a:off x="3007784" y="3048001"/>
            <a:ext cx="4127797" cy="461665"/>
          </a:xfrm>
          <a:prstGeom prst="rect">
            <a:avLst/>
          </a:prstGeom>
          <a:noFill/>
          <a:ln>
            <a:noFill/>
          </a:ln>
        </p:spPr>
        <p:txBody>
          <a:bodyPr wrap="none">
            <a:spAutoFit/>
          </a:bodyPr>
          <a:lstStyle>
            <a:defPPr>
              <a:defRPr lang="en-US"/>
            </a:defPPr>
            <a:lvl1pPr>
              <a:defRPr sz="2400">
                <a:solidFill>
                  <a:srgbClr val="002060"/>
                </a:solidFill>
                <a:latin typeface="Cambria" pitchFamily="18" charset="0"/>
                <a:cs typeface="Arial"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eaLnBrk="0" fontAlgn="base" hangingPunct="0">
              <a:spcBef>
                <a:spcPct val="0"/>
              </a:spcBef>
              <a:spcAft>
                <a:spcPct val="0"/>
              </a:spcAft>
              <a:defRPr/>
            </a:pPr>
            <a:r>
              <a:rPr lang="en-US" sz="2400" dirty="0"/>
              <a:t>Keep to the training timelines.</a:t>
            </a:r>
          </a:p>
        </p:txBody>
      </p:sp>
      <p:sp>
        <p:nvSpPr>
          <p:cNvPr id="18" name="TextBox 17"/>
          <p:cNvSpPr txBox="1">
            <a:spLocks noChangeArrowheads="1"/>
          </p:cNvSpPr>
          <p:nvPr userDrawn="1"/>
        </p:nvSpPr>
        <p:spPr bwMode="auto">
          <a:xfrm>
            <a:off x="3007785" y="4114801"/>
            <a:ext cx="4096699" cy="461665"/>
          </a:xfrm>
          <a:prstGeom prst="rect">
            <a:avLst/>
          </a:prstGeom>
          <a:noFill/>
          <a:ln>
            <a:noFill/>
          </a:ln>
        </p:spPr>
        <p:txBody>
          <a:bodyPr wrap="non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0" fontAlgn="base" hangingPunct="0">
              <a:spcBef>
                <a:spcPct val="0"/>
              </a:spcBef>
              <a:spcAft>
                <a:spcPct val="0"/>
              </a:spcAft>
              <a:defRPr/>
            </a:pPr>
            <a:r>
              <a:rPr lang="en-US" sz="2400" dirty="0">
                <a:solidFill>
                  <a:srgbClr val="002060"/>
                </a:solidFill>
                <a:latin typeface="Cambria" pitchFamily="18" charset="0"/>
                <a:cs typeface="Arial" panose="020B0604020202020204" pitchFamily="34" charset="0"/>
              </a:rPr>
              <a:t>Refrain from side discussions.</a:t>
            </a:r>
          </a:p>
        </p:txBody>
      </p:sp>
      <p:sp>
        <p:nvSpPr>
          <p:cNvPr id="19" name="TextBox 18"/>
          <p:cNvSpPr txBox="1">
            <a:spLocks noChangeArrowheads="1"/>
          </p:cNvSpPr>
          <p:nvPr userDrawn="1"/>
        </p:nvSpPr>
        <p:spPr bwMode="auto">
          <a:xfrm>
            <a:off x="3007785" y="5181601"/>
            <a:ext cx="2872005" cy="461665"/>
          </a:xfrm>
          <a:prstGeom prst="rect">
            <a:avLst/>
          </a:prstGeom>
          <a:noFill/>
          <a:ln>
            <a:noFill/>
          </a:ln>
        </p:spPr>
        <p:txBody>
          <a:bodyPr wrap="non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0" fontAlgn="base" hangingPunct="0">
              <a:spcBef>
                <a:spcPct val="0"/>
              </a:spcBef>
              <a:spcAft>
                <a:spcPct val="0"/>
              </a:spcAft>
              <a:defRPr/>
            </a:pPr>
            <a:r>
              <a:rPr lang="en-US" sz="2400" dirty="0">
                <a:solidFill>
                  <a:srgbClr val="002060"/>
                </a:solidFill>
                <a:latin typeface="Cambria" pitchFamily="18" charset="0"/>
                <a:cs typeface="Arial" panose="020B0604020202020204" pitchFamily="34" charset="0"/>
              </a:rPr>
              <a:t>Ask questions freely.</a:t>
            </a:r>
          </a:p>
        </p:txBody>
      </p:sp>
      <p:pic>
        <p:nvPicPr>
          <p:cNvPr id="20" name="Picture 19" descr="icons_1.png"/>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7250" t="17768" r="17656" b="21267"/>
          <a:stretch/>
        </p:blipFill>
        <p:spPr bwMode="auto">
          <a:xfrm>
            <a:off x="1949571" y="2904257"/>
            <a:ext cx="793629" cy="557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icons_2.pn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xmlns="" val="0"/>
              </a:ext>
            </a:extLst>
          </a:blip>
          <a:srcRect l="17250" t="17138" r="17656" b="21267"/>
          <a:stretch/>
        </p:blipFill>
        <p:spPr bwMode="auto">
          <a:xfrm>
            <a:off x="1949571" y="3965305"/>
            <a:ext cx="793629" cy="563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icons_3.png"/>
          <p:cNvPicPr>
            <a:picLocks noChangeAspect="1"/>
          </p:cNvPicPr>
          <p:nvPr userDrawn="1"/>
        </p:nvPicPr>
        <p:blipFill rotWithShape="1">
          <a:blip r:embed="rId4">
            <a:duotone>
              <a:schemeClr val="accent1">
                <a:shade val="45000"/>
                <a:satMod val="135000"/>
              </a:schemeClr>
              <a:prstClr val="white"/>
            </a:duotone>
            <a:extLst>
              <a:ext uri="{28A0092B-C50C-407E-A947-70E740481C1C}">
                <a14:useLocalDpi xmlns:a14="http://schemas.microsoft.com/office/drawing/2010/main" xmlns="" val="0"/>
              </a:ext>
            </a:extLst>
          </a:blip>
          <a:srcRect l="17250" t="18396" r="17656" b="21268"/>
          <a:stretch/>
        </p:blipFill>
        <p:spPr bwMode="auto">
          <a:xfrm>
            <a:off x="1949571" y="5043607"/>
            <a:ext cx="793629" cy="551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icons_4.png"/>
          <p:cNvPicPr>
            <a:picLocks noChangeAspect="1"/>
          </p:cNvPicPr>
          <p:nvPr userDrawn="1"/>
        </p:nvPicPr>
        <p:blipFill rotWithShape="1">
          <a:blip r:embed="rId5">
            <a:duotone>
              <a:schemeClr val="accent1">
                <a:shade val="45000"/>
                <a:satMod val="135000"/>
              </a:schemeClr>
              <a:prstClr val="white"/>
            </a:duotone>
            <a:extLst>
              <a:ext uri="{28A0092B-C50C-407E-A947-70E740481C1C}">
                <a14:useLocalDpi xmlns:a14="http://schemas.microsoft.com/office/drawing/2010/main" xmlns="" val="0"/>
              </a:ext>
            </a:extLst>
          </a:blip>
          <a:srcRect l="17250" t="18397" r="20485" b="21267"/>
          <a:stretch/>
        </p:blipFill>
        <p:spPr bwMode="auto">
          <a:xfrm>
            <a:off x="1949571" y="1752600"/>
            <a:ext cx="764796" cy="555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26" name="Text Placeholder 13"/>
          <p:cNvSpPr>
            <a:spLocks noGrp="1"/>
          </p:cNvSpPr>
          <p:nvPr>
            <p:ph type="body" sz="quarter" idx="14"/>
          </p:nvPr>
        </p:nvSpPr>
        <p:spPr>
          <a:xfrm>
            <a:off x="8585" y="544500"/>
            <a:ext cx="12183415" cy="381000"/>
          </a:xfrm>
        </p:spPr>
        <p:txBody>
          <a:bodyPr/>
          <a:lstStyle>
            <a:lvl1pPr algn="l">
              <a:buNone/>
              <a:defRPr sz="1800" b="0" baseline="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Tree>
    <p:extLst>
      <p:ext uri="{BB962C8B-B14F-4D97-AF65-F5344CB8AC3E}">
        <p14:creationId xmlns:p14="http://schemas.microsoft.com/office/powerpoint/2010/main" xmlns="" val="6550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_Lesson_Seperato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6887"/>
          <a:stretch/>
        </p:blipFill>
        <p:spPr>
          <a:xfrm>
            <a:off x="0" y="1295401"/>
            <a:ext cx="12192000" cy="4714875"/>
          </a:xfrm>
          <a:prstGeom prst="rect">
            <a:avLst/>
          </a:prstGeom>
          <a:ln>
            <a:noFill/>
          </a:ln>
          <a:effectLst>
            <a:outerShdw blurRad="292100" dist="139700" dir="2700000" algn="tl" rotWithShape="0">
              <a:srgbClr val="333333">
                <a:alpha val="65000"/>
              </a:srgbClr>
            </a:outerShdw>
          </a:effectLst>
        </p:spPr>
      </p:pic>
      <p:pic>
        <p:nvPicPr>
          <p:cNvPr id="5" name="Picture 10"/>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673600" y="3276600"/>
            <a:ext cx="2743200" cy="121920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21465" y="2205334"/>
            <a:ext cx="6658592" cy="707886"/>
          </a:xfrm>
          <a:prstGeom prst="rect">
            <a:avLst/>
          </a:prstGeom>
        </p:spPr>
        <p:txBody>
          <a:bodyPr anchor="t"/>
          <a:lstStyle>
            <a:lvl1pPr algn="l">
              <a:defRPr sz="2000" b="1" cap="none">
                <a:solidFill>
                  <a:srgbClr val="182B64"/>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1465" y="1676401"/>
            <a:ext cx="6980325" cy="452735"/>
          </a:xfrm>
        </p:spPr>
        <p:txBody>
          <a:bodyPr anchor="b"/>
          <a:lstStyle>
            <a:lvl1pPr marL="0" indent="0" algn="l" rtl="0" eaLnBrk="1" fontAlgn="base" hangingPunct="1">
              <a:spcBef>
                <a:spcPct val="30000"/>
              </a:spcBef>
              <a:spcAft>
                <a:spcPct val="0"/>
              </a:spcAft>
              <a:buNone/>
              <a:defRPr lang="en-US" sz="2000" b="1" cap="none" baseline="0" dirty="0" smtClean="0">
                <a:solidFill>
                  <a:srgbClr val="182B64"/>
                </a:solidFill>
                <a:latin typeface="Arial" pitchFamily="34" charset="0"/>
                <a:ea typeface="+mj-ea"/>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xmlns="" val="261113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_Lesson_Objectives">
    <p:spTree>
      <p:nvGrpSpPr>
        <p:cNvPr id="1" name=""/>
        <p:cNvGrpSpPr/>
        <p:nvPr/>
      </p:nvGrpSpPr>
      <p:grpSpPr>
        <a:xfrm>
          <a:off x="0" y="0"/>
          <a:ext cx="0" cy="0"/>
          <a:chOff x="0" y="0"/>
          <a:chExt cx="0" cy="0"/>
        </a:xfrm>
      </p:grpSpPr>
      <p:pic>
        <p:nvPicPr>
          <p:cNvPr id="6" name="Picture 9" descr="course_objectives.png"/>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631768" y="2006600"/>
            <a:ext cx="3560233" cy="347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sz="half" idx="1"/>
          </p:nvPr>
        </p:nvSpPr>
        <p:spPr>
          <a:xfrm>
            <a:off x="520701" y="1673352"/>
            <a:ext cx="7520516" cy="4724400"/>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
        <p:nvSpPr>
          <p:cNvPr id="8"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120099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_Text_Only">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20699" y="1673352"/>
            <a:ext cx="11163300" cy="472744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8"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143715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_Table_Only">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20701" y="1673352"/>
            <a:ext cx="11163300" cy="4724400"/>
          </a:xfrm>
        </p:spPr>
        <p:txBody>
          <a:bodyPr/>
          <a:lstStyle>
            <a:lvl1pPr>
              <a:defRPr>
                <a:solidFill>
                  <a:srgbClr val="000000"/>
                </a:solidFill>
              </a:defRPr>
            </a:lvl1pPr>
          </a:lstStyle>
          <a:p>
            <a:pPr lvl="0"/>
            <a:r>
              <a:rPr lang="en-US" noProof="0" dirty="0"/>
              <a:t>Click icon to add table</a:t>
            </a:r>
          </a:p>
        </p:txBody>
      </p:sp>
      <p:sp>
        <p:nvSpPr>
          <p:cNvPr id="9"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7"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xmlns="" val="67382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userDrawn="1"/>
        </p:nvSpPr>
        <p:spPr bwMode="auto">
          <a:xfrm>
            <a:off x="0" y="0"/>
            <a:ext cx="12192000" cy="565150"/>
          </a:xfrm>
          <a:prstGeom prst="rect">
            <a:avLst/>
          </a:prstGeom>
          <a:solidFill>
            <a:srgbClr val="0B1E59"/>
          </a:solidFill>
          <a:ln w="9525" algn="ctr">
            <a:solidFill>
              <a:schemeClr val="tx1"/>
            </a:solidFill>
            <a:round/>
            <a:headEnd/>
            <a:tailEnd/>
          </a:ln>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0" fontAlgn="base" hangingPunct="0">
              <a:spcBef>
                <a:spcPct val="0"/>
              </a:spcBef>
              <a:spcAft>
                <a:spcPct val="0"/>
              </a:spcAft>
              <a:defRPr/>
            </a:pPr>
            <a:endParaRPr lang="en-US" altLang="en-US" sz="2400">
              <a:solidFill>
                <a:srgbClr val="474747"/>
              </a:solidFill>
            </a:endParaRPr>
          </a:p>
        </p:txBody>
      </p:sp>
      <p:sp>
        <p:nvSpPr>
          <p:cNvPr id="1027" name="Rectangle 3"/>
          <p:cNvSpPr>
            <a:spLocks noGrp="1" noChangeArrowheads="1"/>
          </p:cNvSpPr>
          <p:nvPr>
            <p:ph type="body" idx="1"/>
          </p:nvPr>
        </p:nvSpPr>
        <p:spPr bwMode="gray">
          <a:xfrm>
            <a:off x="520701" y="1673226"/>
            <a:ext cx="11163300" cy="47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Slide Number Placeholder 13"/>
          <p:cNvSpPr>
            <a:spLocks noGrp="1"/>
          </p:cNvSpPr>
          <p:nvPr>
            <p:ph type="sldNum" sz="quarter" idx="4"/>
          </p:nvPr>
        </p:nvSpPr>
        <p:spPr bwMode="auto">
          <a:xfrm>
            <a:off x="10871200" y="6572251"/>
            <a:ext cx="812800" cy="231775"/>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900">
                <a:solidFill>
                  <a:srgbClr val="474747"/>
                </a:solidFill>
                <a:latin typeface="Arial" panose="020B0604020202020204" pitchFamily="34" charset="0"/>
              </a:defRPr>
            </a:lvl1pPr>
          </a:lstStyle>
          <a:p>
            <a:pPr fontAlgn="base">
              <a:spcBef>
                <a:spcPct val="0"/>
              </a:spcBef>
              <a:spcAft>
                <a:spcPct val="0"/>
              </a:spcAft>
              <a:defRPr/>
            </a:pPr>
            <a:r>
              <a:rPr lang="en-US">
                <a:cs typeface="Arial" panose="020B0604020202020204" pitchFamily="34" charset="0"/>
              </a:rPr>
              <a:t>Slide </a:t>
            </a:r>
            <a:fld id="{5D5FB810-204F-4875-8745-DAC0B82D79BA}"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
        <p:nvSpPr>
          <p:cNvPr id="1029" name="TextBox 6"/>
          <p:cNvSpPr txBox="1">
            <a:spLocks noChangeArrowheads="1"/>
          </p:cNvSpPr>
          <p:nvPr userDrawn="1"/>
        </p:nvSpPr>
        <p:spPr bwMode="auto">
          <a:xfrm>
            <a:off x="9048751" y="152400"/>
            <a:ext cx="33528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0" fontAlgn="base" hangingPunct="0">
              <a:spcBef>
                <a:spcPct val="0"/>
              </a:spcBef>
              <a:spcAft>
                <a:spcPct val="0"/>
              </a:spcAft>
              <a:defRPr/>
            </a:pPr>
            <a:r>
              <a:rPr lang="en-US" altLang="en-US" sz="1100" dirty="0">
                <a:solidFill>
                  <a:srgbClr val="FFFFFF"/>
                </a:solidFill>
                <a:latin typeface="Arial" panose="020B0604020202020204" pitchFamily="34" charset="0"/>
              </a:rPr>
              <a:t>Designed and Developed by GSTN</a:t>
            </a:r>
          </a:p>
        </p:txBody>
      </p:sp>
      <p:sp>
        <p:nvSpPr>
          <p:cNvPr id="1030" name="Rectangle 8"/>
          <p:cNvSpPr>
            <a:spLocks noChangeArrowheads="1"/>
          </p:cNvSpPr>
          <p:nvPr userDrawn="1"/>
        </p:nvSpPr>
        <p:spPr bwMode="auto">
          <a:xfrm>
            <a:off x="0" y="6572250"/>
            <a:ext cx="12192000" cy="285750"/>
          </a:xfrm>
          <a:prstGeom prst="rect">
            <a:avLst/>
          </a:prstGeom>
          <a:solidFill>
            <a:srgbClr val="2C4E86"/>
          </a:solidFill>
          <a:ln w="9525" algn="ctr">
            <a:solidFill>
              <a:srgbClr val="2C4E86"/>
            </a:solidFill>
            <a:round/>
            <a:headEnd/>
            <a:tailEnd/>
          </a:ln>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0" fontAlgn="base" hangingPunct="0">
              <a:spcBef>
                <a:spcPct val="0"/>
              </a:spcBef>
              <a:spcAft>
                <a:spcPct val="0"/>
              </a:spcAft>
              <a:defRPr/>
            </a:pPr>
            <a:endParaRPr lang="en-US" altLang="en-US" sz="2400">
              <a:solidFill>
                <a:srgbClr val="D9D9D9"/>
              </a:solidFill>
            </a:endParaRPr>
          </a:p>
        </p:txBody>
      </p:sp>
      <p:pic>
        <p:nvPicPr>
          <p:cNvPr id="2" name="Picture 14"/>
          <p:cNvPicPr>
            <a:picLocks noChangeAspect="1"/>
          </p:cNvPicPr>
          <p:nvPr userDrawn="1"/>
        </p:nvPicPr>
        <p:blipFill>
          <a:blip r:embed="rId35">
            <a:extLst>
              <a:ext uri="{28A0092B-C50C-407E-A947-70E740481C1C}">
                <a14:useLocalDpi xmlns:a14="http://schemas.microsoft.com/office/drawing/2010/main" xmlns="" val="0"/>
              </a:ext>
            </a:extLst>
          </a:blip>
          <a:srcRect/>
          <a:stretch>
            <a:fillRect/>
          </a:stretch>
        </p:blipFill>
        <p:spPr bwMode="auto">
          <a:xfrm>
            <a:off x="209552" y="1"/>
            <a:ext cx="501649"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Rectangle 2"/>
          <p:cNvSpPr>
            <a:spLocks noChangeArrowheads="1"/>
          </p:cNvSpPr>
          <p:nvPr userDrawn="1"/>
        </p:nvSpPr>
        <p:spPr bwMode="auto">
          <a:xfrm>
            <a:off x="0" y="533400"/>
            <a:ext cx="12192000" cy="63500"/>
          </a:xfrm>
          <a:prstGeom prst="rect">
            <a:avLst/>
          </a:prstGeom>
          <a:solidFill>
            <a:srgbClr val="FFDB49"/>
          </a:solidFill>
          <a:ln w="9525" algn="ctr">
            <a:solidFill>
              <a:srgbClr val="FFDB49"/>
            </a:solidFill>
            <a:round/>
            <a:headEnd/>
            <a:tailEnd/>
          </a:ln>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0" fontAlgn="base" hangingPunct="0">
              <a:spcBef>
                <a:spcPct val="0"/>
              </a:spcBef>
              <a:spcAft>
                <a:spcPct val="0"/>
              </a:spcAft>
              <a:defRPr/>
            </a:pPr>
            <a:endParaRPr lang="en-US" altLang="en-US" sz="2400">
              <a:solidFill>
                <a:srgbClr val="474747"/>
              </a:solidFill>
            </a:endParaRPr>
          </a:p>
        </p:txBody>
      </p:sp>
      <p:sp>
        <p:nvSpPr>
          <p:cNvPr id="12" name="Rectangle 8"/>
          <p:cNvSpPr>
            <a:spLocks noChangeArrowheads="1"/>
          </p:cNvSpPr>
          <p:nvPr userDrawn="1"/>
        </p:nvSpPr>
        <p:spPr bwMode="auto">
          <a:xfrm>
            <a:off x="0" y="608013"/>
            <a:ext cx="12192000" cy="285750"/>
          </a:xfrm>
          <a:prstGeom prst="rect">
            <a:avLst/>
          </a:prstGeom>
          <a:solidFill>
            <a:srgbClr val="17C4BB"/>
          </a:solidFill>
          <a:ln w="9525" algn="ctr">
            <a:solidFill>
              <a:srgbClr val="17C4BB"/>
            </a:solidFill>
            <a:round/>
            <a:headEnd/>
            <a:tailEnd/>
          </a:ln>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0" fontAlgn="base" hangingPunct="0">
              <a:spcBef>
                <a:spcPct val="0"/>
              </a:spcBef>
              <a:spcAft>
                <a:spcPct val="0"/>
              </a:spcAft>
              <a:defRPr/>
            </a:pPr>
            <a:endParaRPr lang="en-US" altLang="en-US" sz="2400">
              <a:solidFill>
                <a:srgbClr val="D9D9D9"/>
              </a:solidFill>
            </a:endParaRPr>
          </a:p>
        </p:txBody>
      </p:sp>
      <p:sp>
        <p:nvSpPr>
          <p:cNvPr id="11" name="Slide Number Placeholder 13"/>
          <p:cNvSpPr txBox="1">
            <a:spLocks/>
          </p:cNvSpPr>
          <p:nvPr userDrawn="1"/>
        </p:nvSpPr>
        <p:spPr bwMode="auto">
          <a:xfrm>
            <a:off x="11023600" y="6633211"/>
            <a:ext cx="812800" cy="231775"/>
          </a:xfrm>
          <a:prstGeom prst="rect">
            <a:avLst/>
          </a:prstGeom>
          <a:noFill/>
          <a:ln>
            <a:noFill/>
          </a:ln>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fontAlgn="base" hangingPunct="1">
              <a:spcBef>
                <a:spcPct val="0"/>
              </a:spcBef>
              <a:spcAft>
                <a:spcPct val="0"/>
              </a:spcAft>
              <a:defRPr/>
            </a:pPr>
            <a:r>
              <a:rPr lang="en-US" sz="900" dirty="0">
                <a:solidFill>
                  <a:srgbClr val="FFFFFF"/>
                </a:solidFill>
                <a:latin typeface="Arial" panose="020B0604020202020204" pitchFamily="34" charset="0"/>
              </a:rPr>
              <a:t>Slide </a:t>
            </a:r>
            <a:fld id="{A68EDB97-CF6F-422E-BB5E-0FD38A328CEB}" type="slidenum">
              <a:rPr lang="en-US" sz="900" smtClean="0">
                <a:solidFill>
                  <a:srgbClr val="FFFFFF"/>
                </a:solidFill>
                <a:latin typeface="Arial" panose="020B0604020202020204" pitchFamily="34" charset="0"/>
              </a:rPr>
              <a:pPr eaLnBrk="1" fontAlgn="base" hangingPunct="1">
                <a:spcBef>
                  <a:spcPct val="0"/>
                </a:spcBef>
                <a:spcAft>
                  <a:spcPct val="0"/>
                </a:spcAft>
                <a:defRPr/>
              </a:pPr>
              <a:t>‹#›</a:t>
            </a:fld>
            <a:endParaRPr lang="en-US" sz="900" dirty="0">
              <a:solidFill>
                <a:srgbClr val="FFFFFF"/>
              </a:solidFill>
              <a:latin typeface="Arial" panose="020B0604020202020204" pitchFamily="34" charset="0"/>
            </a:endParaRPr>
          </a:p>
        </p:txBody>
      </p:sp>
    </p:spTree>
    <p:extLst>
      <p:ext uri="{BB962C8B-B14F-4D97-AF65-F5344CB8AC3E}">
        <p14:creationId xmlns:p14="http://schemas.microsoft.com/office/powerpoint/2010/main" xmlns="" val="1275060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4" r:id="rId33"/>
  </p:sldLayoutIdLst>
  <p:hf hdr="0" ftr="0"/>
  <p:txStyles>
    <p:titleStyle>
      <a:lvl1pPr algn="l" rtl="0" eaLnBrk="0" fontAlgn="base" hangingPunct="0">
        <a:spcBef>
          <a:spcPct val="30000"/>
        </a:spcBef>
        <a:spcAft>
          <a:spcPct val="0"/>
        </a:spcAft>
        <a:defRPr sz="2000">
          <a:solidFill>
            <a:srgbClr val="AF2828"/>
          </a:solidFill>
          <a:latin typeface="Arial" pitchFamily="34" charset="0"/>
          <a:ea typeface="+mj-ea"/>
          <a:cs typeface="Arial" pitchFamily="34" charset="0"/>
        </a:defRPr>
      </a:lvl1pPr>
      <a:lvl2pPr algn="l" rtl="0" eaLnBrk="0" fontAlgn="base" hangingPunct="0">
        <a:spcBef>
          <a:spcPct val="30000"/>
        </a:spcBef>
        <a:spcAft>
          <a:spcPct val="0"/>
        </a:spcAft>
        <a:defRPr sz="2000">
          <a:solidFill>
            <a:srgbClr val="AF2828"/>
          </a:solidFill>
          <a:latin typeface="Arial" pitchFamily="34" charset="0"/>
          <a:cs typeface="Arial" pitchFamily="34" charset="0"/>
        </a:defRPr>
      </a:lvl2pPr>
      <a:lvl3pPr algn="l" rtl="0" eaLnBrk="0" fontAlgn="base" hangingPunct="0">
        <a:spcBef>
          <a:spcPct val="30000"/>
        </a:spcBef>
        <a:spcAft>
          <a:spcPct val="0"/>
        </a:spcAft>
        <a:defRPr sz="2000">
          <a:solidFill>
            <a:srgbClr val="AF2828"/>
          </a:solidFill>
          <a:latin typeface="Arial" pitchFamily="34" charset="0"/>
          <a:cs typeface="Arial" pitchFamily="34" charset="0"/>
        </a:defRPr>
      </a:lvl3pPr>
      <a:lvl4pPr algn="l" rtl="0" eaLnBrk="0" fontAlgn="base" hangingPunct="0">
        <a:spcBef>
          <a:spcPct val="30000"/>
        </a:spcBef>
        <a:spcAft>
          <a:spcPct val="0"/>
        </a:spcAft>
        <a:defRPr sz="2000">
          <a:solidFill>
            <a:srgbClr val="AF2828"/>
          </a:solidFill>
          <a:latin typeface="Arial" pitchFamily="34" charset="0"/>
          <a:cs typeface="Arial" pitchFamily="34" charset="0"/>
        </a:defRPr>
      </a:lvl4pPr>
      <a:lvl5pPr algn="l" rtl="0" eaLnBrk="0" fontAlgn="base" hangingPunct="0">
        <a:spcBef>
          <a:spcPct val="30000"/>
        </a:spcBef>
        <a:spcAft>
          <a:spcPct val="0"/>
        </a:spcAft>
        <a:defRPr sz="2000">
          <a:solidFill>
            <a:srgbClr val="AF2828"/>
          </a:solidFill>
          <a:latin typeface="Arial" pitchFamily="34" charset="0"/>
          <a:cs typeface="Arial" pitchFamily="34" charset="0"/>
        </a:defRPr>
      </a:lvl5pPr>
      <a:lvl6pPr marL="457200" algn="l" rtl="0" eaLnBrk="1" fontAlgn="base" hangingPunct="1">
        <a:spcBef>
          <a:spcPct val="30000"/>
        </a:spcBef>
        <a:spcAft>
          <a:spcPct val="0"/>
        </a:spcAft>
        <a:defRPr sz="2800">
          <a:solidFill>
            <a:srgbClr val="474747"/>
          </a:solidFill>
          <a:latin typeface="Trebuchet MS" pitchFamily="34" charset="0"/>
        </a:defRPr>
      </a:lvl6pPr>
      <a:lvl7pPr marL="914400" algn="l" rtl="0" eaLnBrk="1" fontAlgn="base" hangingPunct="1">
        <a:spcBef>
          <a:spcPct val="30000"/>
        </a:spcBef>
        <a:spcAft>
          <a:spcPct val="0"/>
        </a:spcAft>
        <a:defRPr sz="2800">
          <a:solidFill>
            <a:srgbClr val="474747"/>
          </a:solidFill>
          <a:latin typeface="Trebuchet MS" pitchFamily="34" charset="0"/>
        </a:defRPr>
      </a:lvl7pPr>
      <a:lvl8pPr marL="1371600" algn="l" rtl="0" eaLnBrk="1" fontAlgn="base" hangingPunct="1">
        <a:spcBef>
          <a:spcPct val="30000"/>
        </a:spcBef>
        <a:spcAft>
          <a:spcPct val="0"/>
        </a:spcAft>
        <a:defRPr sz="2800">
          <a:solidFill>
            <a:srgbClr val="474747"/>
          </a:solidFill>
          <a:latin typeface="Trebuchet MS" pitchFamily="34" charset="0"/>
        </a:defRPr>
      </a:lvl8pPr>
      <a:lvl9pPr marL="1828800" algn="l" rtl="0" eaLnBrk="1" fontAlgn="base" hangingPunct="1">
        <a:spcBef>
          <a:spcPct val="30000"/>
        </a:spcBef>
        <a:spcAft>
          <a:spcPct val="0"/>
        </a:spcAft>
        <a:defRPr sz="2800">
          <a:solidFill>
            <a:srgbClr val="474747"/>
          </a:solidFill>
          <a:latin typeface="Trebuchet MS" pitchFamily="34" charset="0"/>
        </a:defRPr>
      </a:lvl9pPr>
    </p:titleStyle>
    <p:body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33.xml"/><Relationship Id="rId5" Type="http://schemas.microsoft.com/office/2007/relationships/hdphoto" Target="../media/hdphoto2.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285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89ADE4D-0965-4A24-1600-D89BC90C6BB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4F2C183A-6F74-95E4-9AF6-1013964EA758}"/>
              </a:ext>
            </a:extLst>
          </p:cNvPr>
          <p:cNvSpPr>
            <a:spLocks noGrp="1"/>
          </p:cNvSpPr>
          <p:nvPr>
            <p:ph type="sldNum" sz="quarter" idx="7"/>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
        <p:nvSpPr>
          <p:cNvPr id="6" name="Rectangle: Rounded Corners 5">
            <a:extLst>
              <a:ext uri="{FF2B5EF4-FFF2-40B4-BE49-F238E27FC236}">
                <a16:creationId xmlns:a16="http://schemas.microsoft.com/office/drawing/2014/main" xmlns="" id="{32F8B686-A86C-A1BB-0742-7289F123FB5E}"/>
              </a:ext>
            </a:extLst>
          </p:cNvPr>
          <p:cNvSpPr/>
          <p:nvPr/>
        </p:nvSpPr>
        <p:spPr bwMode="auto">
          <a:xfrm>
            <a:off x="687675" y="1641222"/>
            <a:ext cx="10831891" cy="83711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solidFill>
                  <a:schemeClr val="bg1"/>
                </a:solidFill>
                <a:latin typeface="Trebuchet MS" pitchFamily="34" charset="0"/>
              </a:rPr>
              <a:t>Whether Demand Order has been passed disallowing ITC not restricted under section 16(4) on the date of order of cancellation</a:t>
            </a:r>
            <a:endParaRPr lang="en-US" sz="22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rebuchet MS" pitchFamily="34" charset="0"/>
            </a:endParaRPr>
          </a:p>
        </p:txBody>
      </p:sp>
      <p:cxnSp>
        <p:nvCxnSpPr>
          <p:cNvPr id="16" name="Straight Connector 15">
            <a:extLst>
              <a:ext uri="{FF2B5EF4-FFF2-40B4-BE49-F238E27FC236}">
                <a16:creationId xmlns:a16="http://schemas.microsoft.com/office/drawing/2014/main" xmlns="" id="{79182452-F80A-552E-48F8-B8345DB9C056}"/>
              </a:ext>
            </a:extLst>
          </p:cNvPr>
          <p:cNvCxnSpPr>
            <a:cxnSpLocks/>
          </p:cNvCxnSpPr>
          <p:nvPr/>
        </p:nvCxnSpPr>
        <p:spPr bwMode="auto">
          <a:xfrm>
            <a:off x="6107957" y="2504157"/>
            <a:ext cx="7562" cy="55203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xmlns="" id="{29D1E3F0-85C9-32D0-29D6-2EC40286F874}"/>
              </a:ext>
            </a:extLst>
          </p:cNvPr>
          <p:cNvSpPr txBox="1"/>
          <p:nvPr/>
        </p:nvSpPr>
        <p:spPr>
          <a:xfrm>
            <a:off x="6225933" y="2567211"/>
            <a:ext cx="594357" cy="400110"/>
          </a:xfrm>
          <a:prstGeom prst="rect">
            <a:avLst/>
          </a:prstGeom>
          <a:noFill/>
        </p:spPr>
        <p:txBody>
          <a:bodyPr wrap="square" rtlCol="0">
            <a:spAutoFit/>
          </a:bodyPr>
          <a:lstStyle/>
          <a:p>
            <a:r>
              <a:rPr lang="en-US" sz="2000" dirty="0"/>
              <a:t>Yes</a:t>
            </a:r>
          </a:p>
        </p:txBody>
      </p:sp>
      <p:sp>
        <p:nvSpPr>
          <p:cNvPr id="26" name="Rectangle 5">
            <a:extLst>
              <a:ext uri="{FF2B5EF4-FFF2-40B4-BE49-F238E27FC236}">
                <a16:creationId xmlns:a16="http://schemas.microsoft.com/office/drawing/2014/main" xmlns="" id="{66E9EA40-51D7-0E9F-C1A6-C888BACE8F29}"/>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
        <p:nvSpPr>
          <p:cNvPr id="4" name="Rectangle: Rounded Corners 3">
            <a:extLst>
              <a:ext uri="{FF2B5EF4-FFF2-40B4-BE49-F238E27FC236}">
                <a16:creationId xmlns:a16="http://schemas.microsoft.com/office/drawing/2014/main" xmlns="" id="{C2423CF1-35DE-8415-FCBE-003E06DA30E2}"/>
              </a:ext>
            </a:extLst>
          </p:cNvPr>
          <p:cNvSpPr/>
          <p:nvPr/>
        </p:nvSpPr>
        <p:spPr bwMode="auto">
          <a:xfrm>
            <a:off x="4240934" y="3056191"/>
            <a:ext cx="3717637" cy="232029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rebuchet MS" pitchFamily="34" charset="0"/>
              </a:rPr>
              <a:t>Taxpayer may file application for </a:t>
            </a:r>
            <a:r>
              <a:rPr lang="en-US" sz="2400" b="1" u="sng" dirty="0">
                <a:latin typeface="Trebuchet MS" pitchFamily="34" charset="0"/>
              </a:rPr>
              <a:t>rectification of order</a:t>
            </a:r>
            <a:r>
              <a:rPr lang="en-US" sz="2400" dirty="0">
                <a:latin typeface="Trebuchet MS" pitchFamily="34" charset="0"/>
              </a:rPr>
              <a:t> for taking the effect of  section 16(6)</a:t>
            </a:r>
            <a:endParaRPr kumimoji="0" lang="en-US" sz="2400" b="0" i="0" u="none" strike="noStrike" cap="none" normalizeH="0" baseline="0" dirty="0">
              <a:ln>
                <a:noFill/>
              </a:ln>
              <a:solidFill>
                <a:schemeClr val="tx1"/>
              </a:solidFill>
              <a:effectLst/>
              <a:latin typeface="Trebuchet MS" pitchFamily="34" charset="0"/>
            </a:endParaRPr>
          </a:p>
        </p:txBody>
      </p:sp>
      <p:sp>
        <p:nvSpPr>
          <p:cNvPr id="3" name="TextBox 2">
            <a:extLst>
              <a:ext uri="{FF2B5EF4-FFF2-40B4-BE49-F238E27FC236}">
                <a16:creationId xmlns:a16="http://schemas.microsoft.com/office/drawing/2014/main" xmlns="" id="{64125108-E7C4-FA6B-39A5-C61A73540E78}"/>
              </a:ext>
            </a:extLst>
          </p:cNvPr>
          <p:cNvSpPr txBox="1"/>
          <p:nvPr/>
        </p:nvSpPr>
        <p:spPr>
          <a:xfrm>
            <a:off x="133776" y="919054"/>
            <a:ext cx="12083554" cy="369332"/>
          </a:xfrm>
          <a:prstGeom prst="rect">
            <a:avLst/>
          </a:prstGeom>
          <a:noFill/>
        </p:spPr>
        <p:txBody>
          <a:bodyPr wrap="square">
            <a:spAutoFit/>
          </a:bodyPr>
          <a:lstStyle/>
          <a:p>
            <a:r>
              <a:rPr lang="en-US" b="1" dirty="0">
                <a:solidFill>
                  <a:srgbClr val="0070C0"/>
                </a:solidFill>
              </a:rPr>
              <a:t>Time limit to avail Input Tax Credit (ITC) in case of order of cancellation of registration</a:t>
            </a:r>
          </a:p>
        </p:txBody>
      </p:sp>
    </p:spTree>
    <p:extLst>
      <p:ext uri="{BB962C8B-B14F-4D97-AF65-F5344CB8AC3E}">
        <p14:creationId xmlns:p14="http://schemas.microsoft.com/office/powerpoint/2010/main" xmlns="" val="324063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CA1358-6D49-DD2B-04D9-7D2C78991B6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2374EF20-7D90-305F-0AB9-C28C50BA4A4A}"/>
              </a:ext>
            </a:extLst>
          </p:cNvPr>
          <p:cNvSpPr>
            <a:spLocks noGrp="1"/>
          </p:cNvSpPr>
          <p:nvPr>
            <p:ph type="sldNum" sz="quarter" idx="7"/>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
        <p:nvSpPr>
          <p:cNvPr id="3" name="TextBox 2">
            <a:extLst>
              <a:ext uri="{FF2B5EF4-FFF2-40B4-BE49-F238E27FC236}">
                <a16:creationId xmlns:a16="http://schemas.microsoft.com/office/drawing/2014/main" xmlns="" id="{28A69303-A55B-9CD4-C270-F78AA5049526}"/>
              </a:ext>
            </a:extLst>
          </p:cNvPr>
          <p:cNvSpPr txBox="1"/>
          <p:nvPr/>
        </p:nvSpPr>
        <p:spPr>
          <a:xfrm>
            <a:off x="568829" y="1316681"/>
            <a:ext cx="10983433" cy="469359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dk1"/>
                </a:solidFill>
              </a:rPr>
              <a:t>A special procedure for rectification has been notified for an order:</a:t>
            </a:r>
            <a:endParaRPr lang="en-US" b="1" i="1" dirty="0">
              <a:solidFill>
                <a:schemeClr val="dk1"/>
              </a:solidFill>
            </a:endParaRPr>
          </a:p>
          <a:p>
            <a:pPr marL="742950" lvl="1" indent="-285750">
              <a:lnSpc>
                <a:spcPct val="150000"/>
              </a:lnSpc>
              <a:buFont typeface="Trebuchet MS" panose="020B0603020202020204" pitchFamily="34" charset="0"/>
              <a:buChar char="−"/>
            </a:pPr>
            <a:r>
              <a:rPr lang="en-US" dirty="0">
                <a:solidFill>
                  <a:schemeClr val="dk1"/>
                </a:solidFill>
              </a:rPr>
              <a:t>Passed under section 73 or 74 or 107 or 108</a:t>
            </a:r>
          </a:p>
          <a:p>
            <a:pPr marL="742950" lvl="1" indent="-285750">
              <a:lnSpc>
                <a:spcPct val="150000"/>
              </a:lnSpc>
              <a:buFont typeface="Trebuchet MS" panose="020B0603020202020204" pitchFamily="34" charset="0"/>
              <a:buChar char="−"/>
            </a:pPr>
            <a:r>
              <a:rPr lang="en-US" dirty="0">
                <a:solidFill>
                  <a:schemeClr val="dk1"/>
                </a:solidFill>
              </a:rPr>
              <a:t>For a demand in case of wrong </a:t>
            </a:r>
            <a:r>
              <a:rPr lang="en-US" dirty="0" err="1">
                <a:solidFill>
                  <a:schemeClr val="dk1"/>
                </a:solidFill>
              </a:rPr>
              <a:t>availment</a:t>
            </a:r>
            <a:r>
              <a:rPr lang="en-US" dirty="0">
                <a:solidFill>
                  <a:schemeClr val="dk1"/>
                </a:solidFill>
              </a:rPr>
              <a:t> of ITC restricted under section 16(4)</a:t>
            </a:r>
          </a:p>
          <a:p>
            <a:pPr marL="742950" lvl="1" indent="-285750">
              <a:lnSpc>
                <a:spcPct val="150000"/>
              </a:lnSpc>
              <a:buFont typeface="Trebuchet MS" panose="020B0603020202020204" pitchFamily="34" charset="0"/>
              <a:buChar char="−"/>
            </a:pPr>
            <a:r>
              <a:rPr lang="en-US" dirty="0">
                <a:solidFill>
                  <a:schemeClr val="dk1"/>
                </a:solidFill>
              </a:rPr>
              <a:t>Where such ITC is now available under section 16(5) or 16(6) </a:t>
            </a:r>
          </a:p>
          <a:p>
            <a:pPr marL="742950" lvl="1" indent="-285750">
              <a:lnSpc>
                <a:spcPct val="150000"/>
              </a:lnSpc>
              <a:buFont typeface="Trebuchet MS" panose="020B0603020202020204" pitchFamily="34" charset="0"/>
              <a:buChar char="−"/>
            </a:pPr>
            <a:r>
              <a:rPr lang="en-US" dirty="0">
                <a:solidFill>
                  <a:schemeClr val="dk1"/>
                </a:solidFill>
              </a:rPr>
              <a:t>And an appeal against the said order has not been filed </a:t>
            </a:r>
          </a:p>
          <a:p>
            <a:pPr marL="742950" lvl="1" indent="-285750">
              <a:buFont typeface="Trebuchet MS" panose="020B0603020202020204" pitchFamily="34" charset="0"/>
              <a:buChar char="−"/>
            </a:pPr>
            <a:endParaRPr lang="en-US" dirty="0">
              <a:solidFill>
                <a:schemeClr val="dk1"/>
              </a:solidFill>
            </a:endParaRPr>
          </a:p>
          <a:p>
            <a:pPr marL="285750" lvl="1" indent="-285750">
              <a:buFont typeface="Arial" panose="020B0604020202020204" pitchFamily="34" charset="0"/>
              <a:buChar char="•"/>
            </a:pPr>
            <a:r>
              <a:rPr lang="en-US" dirty="0">
                <a:solidFill>
                  <a:schemeClr val="dk1"/>
                </a:solidFill>
              </a:rPr>
              <a:t>The rectification is to be made </a:t>
            </a:r>
            <a:r>
              <a:rPr lang="en-US" sz="2000" b="1" dirty="0">
                <a:solidFill>
                  <a:schemeClr val="dk1"/>
                </a:solidFill>
              </a:rPr>
              <a:t>only </a:t>
            </a:r>
            <a:r>
              <a:rPr lang="en-US" dirty="0">
                <a:solidFill>
                  <a:schemeClr val="dk1"/>
                </a:solidFill>
              </a:rPr>
              <a:t>for demand of ITC restricted under section 16(4) which is now available as per section 16(5) or 16(6)</a:t>
            </a:r>
          </a:p>
          <a:p>
            <a:pPr marL="285750" lvl="1" indent="-285750">
              <a:buFont typeface="Arial" panose="020B0604020202020204" pitchFamily="34" charset="0"/>
              <a:buChar char="•"/>
            </a:pPr>
            <a:endParaRPr lang="en-US" dirty="0">
              <a:solidFill>
                <a:schemeClr val="dk1"/>
              </a:solidFill>
            </a:endParaRPr>
          </a:p>
          <a:p>
            <a:pPr marL="285750" lvl="1" indent="-285750">
              <a:buFont typeface="Arial" panose="020B0604020202020204" pitchFamily="34" charset="0"/>
              <a:buChar char="•"/>
            </a:pPr>
            <a:r>
              <a:rPr lang="en-US" dirty="0">
                <a:solidFill>
                  <a:schemeClr val="dk1"/>
                </a:solidFill>
              </a:rPr>
              <a:t>If Order having the other demands also along with demand related to contravention of section 16(4), which is now available under section 16(5) or 16(6) then taxpayer is not required to file application for rectification, and he can go for GST Waiver scheme under section 128A</a:t>
            </a:r>
          </a:p>
          <a:p>
            <a:pPr marL="742950" lvl="1" indent="-285750">
              <a:buFont typeface="Trebuchet MS" panose="020B0603020202020204" pitchFamily="34" charset="0"/>
              <a:buChar char="−"/>
            </a:pPr>
            <a:endParaRPr lang="en-US" dirty="0">
              <a:solidFill>
                <a:schemeClr val="dk1"/>
              </a:solidFill>
            </a:endParaRPr>
          </a:p>
          <a:p>
            <a:r>
              <a:rPr lang="en-US" dirty="0">
                <a:solidFill>
                  <a:schemeClr val="bg2">
                    <a:lumMod val="50000"/>
                    <a:lumOff val="50000"/>
                  </a:schemeClr>
                </a:solidFill>
              </a:rPr>
              <a:t>[Notification No. 22/2024–Central Tax dated 8</a:t>
            </a:r>
            <a:r>
              <a:rPr lang="en-US" baseline="30000" dirty="0">
                <a:solidFill>
                  <a:schemeClr val="bg2">
                    <a:lumMod val="50000"/>
                    <a:lumOff val="50000"/>
                  </a:schemeClr>
                </a:solidFill>
              </a:rPr>
              <a:t>th</a:t>
            </a:r>
            <a:r>
              <a:rPr lang="en-US" dirty="0">
                <a:solidFill>
                  <a:schemeClr val="bg2">
                    <a:lumMod val="50000"/>
                    <a:lumOff val="50000"/>
                  </a:schemeClr>
                </a:solidFill>
              </a:rPr>
              <a:t> October 2024]</a:t>
            </a:r>
          </a:p>
        </p:txBody>
      </p:sp>
      <p:sp>
        <p:nvSpPr>
          <p:cNvPr id="4" name="TextBox 3">
            <a:extLst>
              <a:ext uri="{FF2B5EF4-FFF2-40B4-BE49-F238E27FC236}">
                <a16:creationId xmlns:a16="http://schemas.microsoft.com/office/drawing/2014/main" xmlns="" id="{324123E6-3E67-8BE4-08B7-D0F2A5510E82}"/>
              </a:ext>
            </a:extLst>
          </p:cNvPr>
          <p:cNvSpPr txBox="1"/>
          <p:nvPr/>
        </p:nvSpPr>
        <p:spPr>
          <a:xfrm>
            <a:off x="140018" y="910847"/>
            <a:ext cx="6200774" cy="369332"/>
          </a:xfrm>
          <a:prstGeom prst="rect">
            <a:avLst/>
          </a:prstGeom>
          <a:noFill/>
        </p:spPr>
        <p:txBody>
          <a:bodyPr wrap="square">
            <a:spAutoFit/>
          </a:bodyPr>
          <a:lstStyle/>
          <a:p>
            <a:r>
              <a:rPr lang="en-US" b="1" dirty="0">
                <a:solidFill>
                  <a:srgbClr val="0070C0"/>
                </a:solidFill>
              </a:rPr>
              <a:t>Special procedure for rectification of order</a:t>
            </a:r>
          </a:p>
        </p:txBody>
      </p:sp>
      <p:sp>
        <p:nvSpPr>
          <p:cNvPr id="6" name="Rectangle 5">
            <a:extLst>
              <a:ext uri="{FF2B5EF4-FFF2-40B4-BE49-F238E27FC236}">
                <a16:creationId xmlns:a16="http://schemas.microsoft.com/office/drawing/2014/main" xmlns="" id="{2631A39C-F57D-5A8B-4201-8C09C7C634CA}"/>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Tree>
    <p:extLst>
      <p:ext uri="{BB962C8B-B14F-4D97-AF65-F5344CB8AC3E}">
        <p14:creationId xmlns:p14="http://schemas.microsoft.com/office/powerpoint/2010/main" xmlns="" val="190654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092F89-6982-0811-337C-143A46F3A60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4070DCA-2D25-B8C4-A6CF-5499756C08D5}"/>
              </a:ext>
            </a:extLst>
          </p:cNvPr>
          <p:cNvSpPr>
            <a:spLocks noGrp="1"/>
          </p:cNvSpPr>
          <p:nvPr>
            <p:ph type="sldNum" sz="quarter" idx="7"/>
          </p:nvPr>
        </p:nvSpPr>
        <p:spPr>
          <a:xfrm>
            <a:off x="10871200" y="6761443"/>
            <a:ext cx="812800" cy="231775"/>
          </a:xfrm>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
        <p:nvSpPr>
          <p:cNvPr id="4" name="TextBox 3">
            <a:extLst>
              <a:ext uri="{FF2B5EF4-FFF2-40B4-BE49-F238E27FC236}">
                <a16:creationId xmlns:a16="http://schemas.microsoft.com/office/drawing/2014/main" xmlns="" id="{F085BE21-84A3-08AF-E76A-8C673F64E181}"/>
              </a:ext>
            </a:extLst>
          </p:cNvPr>
          <p:cNvSpPr txBox="1"/>
          <p:nvPr/>
        </p:nvSpPr>
        <p:spPr>
          <a:xfrm>
            <a:off x="140018" y="879319"/>
            <a:ext cx="6200774" cy="369332"/>
          </a:xfrm>
          <a:prstGeom prst="rect">
            <a:avLst/>
          </a:prstGeom>
          <a:noFill/>
        </p:spPr>
        <p:txBody>
          <a:bodyPr wrap="square">
            <a:spAutoFit/>
          </a:bodyPr>
          <a:lstStyle/>
          <a:p>
            <a:r>
              <a:rPr lang="en-US" b="1" dirty="0">
                <a:solidFill>
                  <a:srgbClr val="0070C0"/>
                </a:solidFill>
              </a:rPr>
              <a:t>Procedure for Rectification of order</a:t>
            </a:r>
          </a:p>
        </p:txBody>
      </p:sp>
      <p:sp>
        <p:nvSpPr>
          <p:cNvPr id="6" name="Rectangle: Rounded Corners 5">
            <a:extLst>
              <a:ext uri="{FF2B5EF4-FFF2-40B4-BE49-F238E27FC236}">
                <a16:creationId xmlns:a16="http://schemas.microsoft.com/office/drawing/2014/main" xmlns="" id="{AA67E736-E4AE-DECE-915F-997E94DCCC51}"/>
              </a:ext>
            </a:extLst>
          </p:cNvPr>
          <p:cNvSpPr/>
          <p:nvPr/>
        </p:nvSpPr>
        <p:spPr bwMode="auto">
          <a:xfrm>
            <a:off x="1265833" y="1585459"/>
            <a:ext cx="3137614" cy="1631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solidFill>
                  <a:schemeClr val="bg1"/>
                </a:solidFill>
                <a:latin typeface="Trebuchet MS" pitchFamily="34" charset="0"/>
              </a:rPr>
              <a:t>Application for Rectification of Order</a:t>
            </a:r>
          </a:p>
          <a:p>
            <a:pPr algn="ctr" eaLnBrk="0" fontAlgn="base" hangingPunct="0">
              <a:spcBef>
                <a:spcPct val="0"/>
              </a:spcBef>
              <a:spcAft>
                <a:spcPct val="0"/>
              </a:spcAft>
            </a:pPr>
            <a:r>
              <a:rPr lang="en-US" sz="2200" dirty="0">
                <a:solidFill>
                  <a:schemeClr val="bg1"/>
                </a:solidFill>
                <a:latin typeface="Trebuchet MS" pitchFamily="34" charset="0"/>
              </a:rPr>
              <a:t>Within </a:t>
            </a:r>
            <a:r>
              <a:rPr lang="en-US" sz="2200" b="1" dirty="0">
                <a:solidFill>
                  <a:schemeClr val="bg1"/>
                </a:solidFill>
                <a:latin typeface="Trebuchet MS" pitchFamily="34" charset="0"/>
              </a:rPr>
              <a:t>6 months </a:t>
            </a:r>
            <a:r>
              <a:rPr lang="en-US" sz="2200" dirty="0">
                <a:solidFill>
                  <a:schemeClr val="bg1"/>
                </a:solidFill>
                <a:latin typeface="Trebuchet MS" pitchFamily="34" charset="0"/>
              </a:rPr>
              <a:t>from 8</a:t>
            </a:r>
            <a:r>
              <a:rPr lang="en-US" sz="2200" baseline="30000" dirty="0">
                <a:solidFill>
                  <a:schemeClr val="bg1"/>
                </a:solidFill>
                <a:latin typeface="Trebuchet MS" pitchFamily="34" charset="0"/>
              </a:rPr>
              <a:t>th</a:t>
            </a:r>
            <a:r>
              <a:rPr lang="en-US" sz="2200" dirty="0">
                <a:solidFill>
                  <a:schemeClr val="bg1"/>
                </a:solidFill>
                <a:latin typeface="Trebuchet MS" pitchFamily="34" charset="0"/>
              </a:rPr>
              <a:t> October 2024</a:t>
            </a:r>
            <a:endParaRPr lang="en-US" sz="22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rebuchet MS" pitchFamily="34" charset="0"/>
            </a:endParaRPr>
          </a:p>
        </p:txBody>
      </p:sp>
      <p:sp>
        <p:nvSpPr>
          <p:cNvPr id="26" name="Rectangle 5">
            <a:extLst>
              <a:ext uri="{FF2B5EF4-FFF2-40B4-BE49-F238E27FC236}">
                <a16:creationId xmlns:a16="http://schemas.microsoft.com/office/drawing/2014/main" xmlns="" id="{EFFECAD3-CC82-BBE1-4B3C-B68F3793FB31}"/>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
        <p:nvSpPr>
          <p:cNvPr id="2" name="Rectangle: Rounded Corners 1">
            <a:extLst>
              <a:ext uri="{FF2B5EF4-FFF2-40B4-BE49-F238E27FC236}">
                <a16:creationId xmlns:a16="http://schemas.microsoft.com/office/drawing/2014/main" xmlns="" id="{5FB67D57-EFFD-7E93-A000-B8DC83DA58FD}"/>
              </a:ext>
            </a:extLst>
          </p:cNvPr>
          <p:cNvSpPr/>
          <p:nvPr/>
        </p:nvSpPr>
        <p:spPr bwMode="auto">
          <a:xfrm>
            <a:off x="5553350" y="1855726"/>
            <a:ext cx="1771101" cy="51978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solidFill>
                  <a:schemeClr val="bg1"/>
                </a:solidFill>
                <a:latin typeface="Trebuchet MS" pitchFamily="34" charset="0"/>
              </a:rPr>
              <a:t>Annexure A</a:t>
            </a:r>
            <a:endParaRPr lang="en-US" sz="22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rebuchet MS" pitchFamily="34" charset="0"/>
            </a:endParaRPr>
          </a:p>
        </p:txBody>
      </p:sp>
      <p:pic>
        <p:nvPicPr>
          <p:cNvPr id="3" name="Picture 2">
            <a:extLst>
              <a:ext uri="{FF2B5EF4-FFF2-40B4-BE49-F238E27FC236}">
                <a16:creationId xmlns:a16="http://schemas.microsoft.com/office/drawing/2014/main" xmlns="" id="{0AD2261A-2AF5-7E64-0E3C-D9C21C006E8C}"/>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9494" b="100000" l="0" r="100000">
                        <a14:backgroundMark x1="85279" y1="31646" x2="85279" y2="31646"/>
                      </a14:backgroundRemoval>
                    </a14:imgEffect>
                  </a14:imgLayer>
                </a14:imgProps>
              </a:ext>
              <a:ext uri="{28A0092B-C50C-407E-A947-70E740481C1C}">
                <a14:useLocalDpi xmlns:a14="http://schemas.microsoft.com/office/drawing/2010/main" xmlns="" val="0"/>
              </a:ext>
            </a:extLst>
          </a:blip>
          <a:stretch>
            <a:fillRect/>
          </a:stretch>
        </p:blipFill>
        <p:spPr>
          <a:xfrm>
            <a:off x="461205" y="1573516"/>
            <a:ext cx="968368" cy="776661"/>
          </a:xfrm>
          <a:prstGeom prst="rect">
            <a:avLst/>
          </a:prstGeom>
        </p:spPr>
      </p:pic>
      <p:sp>
        <p:nvSpPr>
          <p:cNvPr id="7" name="Rectangle: Rounded Corners 6">
            <a:extLst>
              <a:ext uri="{FF2B5EF4-FFF2-40B4-BE49-F238E27FC236}">
                <a16:creationId xmlns:a16="http://schemas.microsoft.com/office/drawing/2014/main" xmlns="" id="{C6839C3F-BACC-BAD6-5C00-6A445A6D6D70}"/>
              </a:ext>
            </a:extLst>
          </p:cNvPr>
          <p:cNvSpPr/>
          <p:nvPr/>
        </p:nvSpPr>
        <p:spPr bwMode="auto">
          <a:xfrm>
            <a:off x="429673" y="2114791"/>
            <a:ext cx="968368" cy="226937"/>
          </a:xfrm>
          <a:prstGeom prst="roundRect">
            <a:avLst>
              <a:gd name="adj" fmla="val 50000"/>
            </a:avLst>
          </a:prstGeom>
          <a:solidFill>
            <a:srgbClr val="FFEB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rebuchet MS" pitchFamily="34" charset="0"/>
            </a:endParaRPr>
          </a:p>
        </p:txBody>
      </p:sp>
      <p:sp>
        <p:nvSpPr>
          <p:cNvPr id="8" name="TextBox 7">
            <a:extLst>
              <a:ext uri="{FF2B5EF4-FFF2-40B4-BE49-F238E27FC236}">
                <a16:creationId xmlns:a16="http://schemas.microsoft.com/office/drawing/2014/main" xmlns="" id="{75CE5B23-9241-F7D9-B5A5-F5BA37B024EF}"/>
              </a:ext>
            </a:extLst>
          </p:cNvPr>
          <p:cNvSpPr txBox="1"/>
          <p:nvPr/>
        </p:nvSpPr>
        <p:spPr>
          <a:xfrm>
            <a:off x="542793" y="2086669"/>
            <a:ext cx="835572" cy="261610"/>
          </a:xfrm>
          <a:prstGeom prst="rect">
            <a:avLst/>
          </a:prstGeom>
          <a:noFill/>
        </p:spPr>
        <p:txBody>
          <a:bodyPr wrap="square" rtlCol="0">
            <a:spAutoFit/>
          </a:bodyPr>
          <a:lstStyle/>
          <a:p>
            <a:r>
              <a:rPr lang="en-US" sz="1100" b="1" dirty="0"/>
              <a:t>Taxpayer</a:t>
            </a:r>
          </a:p>
        </p:txBody>
      </p:sp>
      <p:sp>
        <p:nvSpPr>
          <p:cNvPr id="10" name="Plus Sign 9">
            <a:extLst>
              <a:ext uri="{FF2B5EF4-FFF2-40B4-BE49-F238E27FC236}">
                <a16:creationId xmlns:a16="http://schemas.microsoft.com/office/drawing/2014/main" xmlns="" id="{C72BAE75-7400-DDE8-415F-7DB2D1F9DDE8}"/>
              </a:ext>
            </a:extLst>
          </p:cNvPr>
          <p:cNvSpPr/>
          <p:nvPr/>
        </p:nvSpPr>
        <p:spPr bwMode="auto">
          <a:xfrm>
            <a:off x="4686300" y="1766532"/>
            <a:ext cx="651510" cy="605790"/>
          </a:xfrm>
          <a:prstGeom prst="mathPlu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rebuchet MS" pitchFamily="34" charset="0"/>
            </a:endParaRPr>
          </a:p>
        </p:txBody>
      </p:sp>
      <p:sp>
        <p:nvSpPr>
          <p:cNvPr id="11" name="Rectangle: Rounded Corners 10">
            <a:extLst>
              <a:ext uri="{FF2B5EF4-FFF2-40B4-BE49-F238E27FC236}">
                <a16:creationId xmlns:a16="http://schemas.microsoft.com/office/drawing/2014/main" xmlns="" id="{CB91D86E-CFA5-E873-843B-EDD61A302155}"/>
              </a:ext>
            </a:extLst>
          </p:cNvPr>
          <p:cNvSpPr/>
          <p:nvPr/>
        </p:nvSpPr>
        <p:spPr bwMode="auto">
          <a:xfrm>
            <a:off x="8880204" y="1641668"/>
            <a:ext cx="2143032" cy="92083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solidFill>
                  <a:schemeClr val="bg1"/>
                </a:solidFill>
                <a:latin typeface="Trebuchet MS" pitchFamily="34" charset="0"/>
              </a:rPr>
              <a:t>Officer issuing original order</a:t>
            </a:r>
            <a:endParaRPr lang="en-US" sz="22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rebuchet MS" pitchFamily="34" charset="0"/>
            </a:endParaRPr>
          </a:p>
        </p:txBody>
      </p:sp>
      <p:pic>
        <p:nvPicPr>
          <p:cNvPr id="9" name="Picture 8">
            <a:extLst>
              <a:ext uri="{FF2B5EF4-FFF2-40B4-BE49-F238E27FC236}">
                <a16:creationId xmlns:a16="http://schemas.microsoft.com/office/drawing/2014/main" xmlns="" id="{CCE6C8FE-35A6-9B11-B721-88BFB5A232FA}"/>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9662" b="100000" l="0" r="89535"/>
                    </a14:imgEffect>
                  </a14:imgLayer>
                </a14:imgProps>
              </a:ext>
              <a:ext uri="{28A0092B-C50C-407E-A947-70E740481C1C}">
                <a14:useLocalDpi xmlns:a14="http://schemas.microsoft.com/office/drawing/2010/main" xmlns="" val="0"/>
              </a:ext>
            </a:extLst>
          </a:blip>
          <a:srcRect t="15432" r="23196" b="14496"/>
          <a:stretch/>
        </p:blipFill>
        <p:spPr>
          <a:xfrm>
            <a:off x="10915641" y="1031158"/>
            <a:ext cx="1291171" cy="945154"/>
          </a:xfrm>
          <a:prstGeom prst="rect">
            <a:avLst/>
          </a:prstGeom>
        </p:spPr>
      </p:pic>
      <p:sp>
        <p:nvSpPr>
          <p:cNvPr id="28" name="Diamond 27">
            <a:extLst>
              <a:ext uri="{FF2B5EF4-FFF2-40B4-BE49-F238E27FC236}">
                <a16:creationId xmlns:a16="http://schemas.microsoft.com/office/drawing/2014/main" xmlns="" id="{7C017146-58FF-6FEF-029B-921C6D0F3E0E}"/>
              </a:ext>
            </a:extLst>
          </p:cNvPr>
          <p:cNvSpPr/>
          <p:nvPr/>
        </p:nvSpPr>
        <p:spPr bwMode="auto">
          <a:xfrm>
            <a:off x="5028151" y="3495643"/>
            <a:ext cx="2503724" cy="1631309"/>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Trebuchet MS" pitchFamily="34" charset="0"/>
              </a:rPr>
              <a:t>Rectified Order in </a:t>
            </a:r>
          </a:p>
        </p:txBody>
      </p:sp>
      <p:sp>
        <p:nvSpPr>
          <p:cNvPr id="29" name="Rectangle: Rounded Corners 28">
            <a:extLst>
              <a:ext uri="{FF2B5EF4-FFF2-40B4-BE49-F238E27FC236}">
                <a16:creationId xmlns:a16="http://schemas.microsoft.com/office/drawing/2014/main" xmlns="" id="{57C6B973-CE72-2A00-F46F-15A1CC520BED}"/>
              </a:ext>
            </a:extLst>
          </p:cNvPr>
          <p:cNvSpPr/>
          <p:nvPr/>
        </p:nvSpPr>
        <p:spPr bwMode="auto">
          <a:xfrm>
            <a:off x="8849724" y="4729113"/>
            <a:ext cx="2143032" cy="179444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b="1" dirty="0">
                <a:solidFill>
                  <a:schemeClr val="bg1"/>
                </a:solidFill>
                <a:latin typeface="Trebuchet MS" pitchFamily="34" charset="0"/>
              </a:rPr>
              <a:t>APL 04</a:t>
            </a:r>
          </a:p>
          <a:p>
            <a:pPr algn="ctr" eaLnBrk="0" fontAlgn="base" hangingPunct="0">
              <a:spcBef>
                <a:spcPct val="0"/>
              </a:spcBef>
              <a:spcAft>
                <a:spcPct val="0"/>
              </a:spcAft>
            </a:pPr>
            <a:r>
              <a:rPr lang="en-US" sz="2000" dirty="0">
                <a:solidFill>
                  <a:schemeClr val="bg1"/>
                </a:solidFill>
                <a:latin typeface="Trebuchet MS" pitchFamily="34" charset="0"/>
              </a:rPr>
              <a:t>Where original order passed under section 107 or 108</a:t>
            </a:r>
            <a:endParaRPr lang="en-US"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rebuchet MS" pitchFamily="34" charset="0"/>
            </a:endParaRPr>
          </a:p>
        </p:txBody>
      </p:sp>
      <p:sp>
        <p:nvSpPr>
          <p:cNvPr id="30" name="Rectangle: Rounded Corners 29">
            <a:extLst>
              <a:ext uri="{FF2B5EF4-FFF2-40B4-BE49-F238E27FC236}">
                <a16:creationId xmlns:a16="http://schemas.microsoft.com/office/drawing/2014/main" xmlns="" id="{3555C136-A20E-2981-5BE6-50F635A39D74}"/>
              </a:ext>
            </a:extLst>
          </p:cNvPr>
          <p:cNvSpPr/>
          <p:nvPr/>
        </p:nvSpPr>
        <p:spPr bwMode="auto">
          <a:xfrm>
            <a:off x="1264014" y="4755783"/>
            <a:ext cx="2143032" cy="179444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b="1" dirty="0">
                <a:solidFill>
                  <a:schemeClr val="bg1"/>
                </a:solidFill>
                <a:latin typeface="Trebuchet MS" pitchFamily="34" charset="0"/>
              </a:rPr>
              <a:t>DRC 08</a:t>
            </a:r>
          </a:p>
          <a:p>
            <a:pPr algn="ctr" eaLnBrk="0" fontAlgn="base" hangingPunct="0">
              <a:spcBef>
                <a:spcPct val="0"/>
              </a:spcBef>
              <a:spcAft>
                <a:spcPct val="0"/>
              </a:spcAft>
            </a:pPr>
            <a:r>
              <a:rPr lang="en-US" sz="2000" dirty="0">
                <a:solidFill>
                  <a:schemeClr val="bg1"/>
                </a:solidFill>
                <a:latin typeface="Trebuchet MS" pitchFamily="34" charset="0"/>
              </a:rPr>
              <a:t>Where original order passed under section 73 or 74</a:t>
            </a:r>
            <a:endParaRPr lang="en-US"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rebuchet MS" pitchFamily="34" charset="0"/>
            </a:endParaRPr>
          </a:p>
        </p:txBody>
      </p:sp>
      <p:cxnSp>
        <p:nvCxnSpPr>
          <p:cNvPr id="32" name="Straight Connector 31">
            <a:extLst>
              <a:ext uri="{FF2B5EF4-FFF2-40B4-BE49-F238E27FC236}">
                <a16:creationId xmlns:a16="http://schemas.microsoft.com/office/drawing/2014/main" xmlns="" id="{A9D341BE-3CC0-C42C-48BA-FA90EC364EE0}"/>
              </a:ext>
            </a:extLst>
          </p:cNvPr>
          <p:cNvCxnSpPr>
            <a:cxnSpLocks/>
          </p:cNvCxnSpPr>
          <p:nvPr/>
        </p:nvCxnSpPr>
        <p:spPr bwMode="auto">
          <a:xfrm flipH="1">
            <a:off x="9898380" y="2562502"/>
            <a:ext cx="7620" cy="48419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xmlns="" id="{79C2E712-6F4A-19F3-9188-1A14FCE03279}"/>
              </a:ext>
            </a:extLst>
          </p:cNvPr>
          <p:cNvCxnSpPr/>
          <p:nvPr/>
        </p:nvCxnSpPr>
        <p:spPr bwMode="auto">
          <a:xfrm flipH="1">
            <a:off x="6272212" y="3046692"/>
            <a:ext cx="361092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xmlns="" id="{B81EF68A-ED9B-89D2-6C05-DD8744274918}"/>
              </a:ext>
            </a:extLst>
          </p:cNvPr>
          <p:cNvCxnSpPr/>
          <p:nvPr/>
        </p:nvCxnSpPr>
        <p:spPr bwMode="auto">
          <a:xfrm>
            <a:off x="6272212" y="3046692"/>
            <a:ext cx="0" cy="44895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xmlns="" id="{8BE73CC9-01E2-E4EC-FC5F-AA9AADD5762F}"/>
              </a:ext>
            </a:extLst>
          </p:cNvPr>
          <p:cNvCxnSpPr>
            <a:stCxn id="2" idx="3"/>
            <a:endCxn id="11" idx="1"/>
          </p:cNvCxnSpPr>
          <p:nvPr/>
        </p:nvCxnSpPr>
        <p:spPr bwMode="auto">
          <a:xfrm flipV="1">
            <a:off x="7324451" y="2102085"/>
            <a:ext cx="1555753" cy="13534"/>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xmlns="" id="{C8EC681E-23F9-A0B4-9C5F-A4F6247FB0ED}"/>
              </a:ext>
            </a:extLst>
          </p:cNvPr>
          <p:cNvCxnSpPr/>
          <p:nvPr/>
        </p:nvCxnSpPr>
        <p:spPr bwMode="auto">
          <a:xfrm flipH="1">
            <a:off x="7478595" y="4300182"/>
            <a:ext cx="2242103"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xmlns="" id="{859324CC-EB66-7133-43FE-D682A1F7FF10}"/>
              </a:ext>
            </a:extLst>
          </p:cNvPr>
          <p:cNvCxnSpPr/>
          <p:nvPr/>
        </p:nvCxnSpPr>
        <p:spPr bwMode="auto">
          <a:xfrm flipH="1">
            <a:off x="2354944" y="4326852"/>
            <a:ext cx="2712944"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xmlns="" id="{E37D9B1E-7421-08CF-825E-4F710445CE42}"/>
              </a:ext>
            </a:extLst>
          </p:cNvPr>
          <p:cNvCxnSpPr/>
          <p:nvPr/>
        </p:nvCxnSpPr>
        <p:spPr bwMode="auto">
          <a:xfrm>
            <a:off x="2366436" y="4327710"/>
            <a:ext cx="0" cy="371034"/>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xmlns="" id="{92B2443C-9875-87ED-A6FF-FDE9BC97390F}"/>
              </a:ext>
            </a:extLst>
          </p:cNvPr>
          <p:cNvCxnSpPr/>
          <p:nvPr/>
        </p:nvCxnSpPr>
        <p:spPr bwMode="auto">
          <a:xfrm>
            <a:off x="9701212" y="4308660"/>
            <a:ext cx="0" cy="371034"/>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50" name="TextBox 49">
            <a:extLst>
              <a:ext uri="{FF2B5EF4-FFF2-40B4-BE49-F238E27FC236}">
                <a16:creationId xmlns:a16="http://schemas.microsoft.com/office/drawing/2014/main" xmlns="" id="{A333F366-3419-4416-2822-2791B122DD20}"/>
              </a:ext>
            </a:extLst>
          </p:cNvPr>
          <p:cNvSpPr txBox="1"/>
          <p:nvPr/>
        </p:nvSpPr>
        <p:spPr>
          <a:xfrm>
            <a:off x="6717340" y="3110144"/>
            <a:ext cx="3413068" cy="584775"/>
          </a:xfrm>
          <a:prstGeom prst="rect">
            <a:avLst/>
          </a:prstGeom>
          <a:noFill/>
        </p:spPr>
        <p:txBody>
          <a:bodyPr wrap="square">
            <a:spAutoFit/>
          </a:bodyPr>
          <a:lstStyle/>
          <a:p>
            <a:r>
              <a:rPr lang="en-US" sz="1600" dirty="0"/>
              <a:t>within </a:t>
            </a:r>
            <a:r>
              <a:rPr lang="en-US" sz="1600" b="1" dirty="0"/>
              <a:t>3 months </a:t>
            </a:r>
            <a:r>
              <a:rPr lang="en-US" sz="1600" dirty="0"/>
              <a:t>from Application</a:t>
            </a:r>
          </a:p>
        </p:txBody>
      </p:sp>
    </p:spTree>
    <p:extLst>
      <p:ext uri="{BB962C8B-B14F-4D97-AF65-F5344CB8AC3E}">
        <p14:creationId xmlns:p14="http://schemas.microsoft.com/office/powerpoint/2010/main" xmlns="" val="350789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585" y="544500"/>
            <a:ext cx="12183415" cy="365760"/>
          </a:xfrm>
        </p:spPr>
        <p:txBody>
          <a:bodyPr/>
          <a:lstStyle/>
          <a:p>
            <a:endParaRPr lang="en-US" dirty="0"/>
          </a:p>
          <a:p>
            <a:endParaRPr lang="en-US" dirty="0"/>
          </a:p>
          <a:p>
            <a:r>
              <a:rPr lang="en-US" dirty="0"/>
              <a:t> </a:t>
            </a:r>
            <a:r>
              <a:rPr lang="en-US" dirty="0">
                <a:ln w="0"/>
                <a:solidFill>
                  <a:schemeClr val="accent1"/>
                </a:solidFill>
                <a:effectLst>
                  <a:outerShdw blurRad="38100" dist="25400" dir="5400000" algn="ctr" rotWithShape="0">
                    <a:srgbClr val="6E747A">
                      <a:alpha val="43000"/>
                    </a:srgbClr>
                  </a:outerShdw>
                </a:effectLst>
              </a:rPr>
              <a:t>Your feedback will help us plan sessions better!</a:t>
            </a:r>
          </a:p>
          <a:p>
            <a:endParaRPr lang="en-US" dirty="0"/>
          </a:p>
        </p:txBody>
      </p:sp>
      <p:sp>
        <p:nvSpPr>
          <p:cNvPr id="2" name="Rectangle 1"/>
          <p:cNvSpPr/>
          <p:nvPr/>
        </p:nvSpPr>
        <p:spPr>
          <a:xfrm>
            <a:off x="8351189" y="5611800"/>
            <a:ext cx="2439065" cy="584775"/>
          </a:xfrm>
          <a:prstGeom prst="rect">
            <a:avLst/>
          </a:prstGeom>
          <a:noFill/>
        </p:spPr>
        <p:txBody>
          <a:bodyPr wrap="none" lIns="91440" tIns="45720" rIns="91440" bIns="45720">
            <a:spAutoFit/>
          </a:bodyPr>
          <a:lstStyle/>
          <a:p>
            <a:pPr algn="ctr"/>
            <a:r>
              <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p>
        </p:txBody>
      </p:sp>
    </p:spTree>
    <p:extLst>
      <p:ext uri="{BB962C8B-B14F-4D97-AF65-F5344CB8AC3E}">
        <p14:creationId xmlns:p14="http://schemas.microsoft.com/office/powerpoint/2010/main" xmlns="" val="286100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3B116E-52DC-C7ED-A2B8-D0D10E95B10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C4202D6-89EC-5E0C-E244-1610FAB95B25}"/>
              </a:ext>
            </a:extLst>
          </p:cNvPr>
          <p:cNvSpPr>
            <a:spLocks noGrp="1"/>
          </p:cNvSpPr>
          <p:nvPr>
            <p:ph type="sldNum" sz="quarter" idx="7"/>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
        <p:nvSpPr>
          <p:cNvPr id="7" name="Rectangle 5">
            <a:extLst>
              <a:ext uri="{FF2B5EF4-FFF2-40B4-BE49-F238E27FC236}">
                <a16:creationId xmlns:a16="http://schemas.microsoft.com/office/drawing/2014/main" xmlns="" id="{92956BD7-2B3E-1316-2D60-33457719E909}"/>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graphicFrame>
        <p:nvGraphicFramePr>
          <p:cNvPr id="2" name="Table 1">
            <a:extLst>
              <a:ext uri="{FF2B5EF4-FFF2-40B4-BE49-F238E27FC236}">
                <a16:creationId xmlns:a16="http://schemas.microsoft.com/office/drawing/2014/main" xmlns="" id="{81EBCDC8-0E46-FE7E-1C24-8E2B865A98F0}"/>
              </a:ext>
            </a:extLst>
          </p:cNvPr>
          <p:cNvGraphicFramePr>
            <a:graphicFrameLocks noGrp="1"/>
          </p:cNvGraphicFramePr>
          <p:nvPr>
            <p:extLst>
              <p:ext uri="{D42A27DB-BD31-4B8C-83A1-F6EECF244321}">
                <p14:modId xmlns:p14="http://schemas.microsoft.com/office/powerpoint/2010/main" xmlns="" val="297628084"/>
              </p:ext>
            </p:extLst>
          </p:nvPr>
        </p:nvGraphicFramePr>
        <p:xfrm>
          <a:off x="576996" y="1494662"/>
          <a:ext cx="11010660" cy="4787027"/>
        </p:xfrm>
        <a:graphic>
          <a:graphicData uri="http://schemas.openxmlformats.org/drawingml/2006/table">
            <a:tbl>
              <a:tblPr firstRow="1" bandRow="1">
                <a:tableStyleId>{5C22544A-7EE6-4342-B048-85BDC9FD1C3A}</a:tableStyleId>
              </a:tblPr>
              <a:tblGrid>
                <a:gridCol w="1635375">
                  <a:extLst>
                    <a:ext uri="{9D8B030D-6E8A-4147-A177-3AD203B41FA5}">
                      <a16:colId xmlns:a16="http://schemas.microsoft.com/office/drawing/2014/main" xmlns="" val="1253992336"/>
                    </a:ext>
                  </a:extLst>
                </a:gridCol>
                <a:gridCol w="4703650">
                  <a:extLst>
                    <a:ext uri="{9D8B030D-6E8A-4147-A177-3AD203B41FA5}">
                      <a16:colId xmlns:a16="http://schemas.microsoft.com/office/drawing/2014/main" xmlns="" val="43789574"/>
                    </a:ext>
                  </a:extLst>
                </a:gridCol>
                <a:gridCol w="4671635">
                  <a:extLst>
                    <a:ext uri="{9D8B030D-6E8A-4147-A177-3AD203B41FA5}">
                      <a16:colId xmlns:a16="http://schemas.microsoft.com/office/drawing/2014/main" xmlns="" val="2910561394"/>
                    </a:ext>
                  </a:extLst>
                </a:gridCol>
              </a:tblGrid>
              <a:tr h="353564">
                <a:tc>
                  <a:txBody>
                    <a:bodyPr/>
                    <a:lstStyle/>
                    <a:p>
                      <a:r>
                        <a:rPr lang="en-US" sz="1800" dirty="0"/>
                        <a:t>Section </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Old Time Limit</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New Time limit</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98765452"/>
                  </a:ext>
                </a:extLst>
              </a:tr>
              <a:tr h="2013975">
                <a:tc>
                  <a:txBody>
                    <a:bodyPr/>
                    <a:lstStyle/>
                    <a:p>
                      <a:r>
                        <a:rPr lang="en-US" sz="1800" dirty="0"/>
                        <a:t>16(4)</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Earlier of</a:t>
                      </a:r>
                    </a:p>
                    <a:p>
                      <a:endParaRPr lang="en-US" sz="1200" dirty="0"/>
                    </a:p>
                    <a:p>
                      <a:pPr marL="285750" indent="-285750">
                        <a:buFont typeface="Arial" panose="020B0604020202020204" pitchFamily="34" charset="0"/>
                        <a:buChar char="•"/>
                      </a:pPr>
                      <a:r>
                        <a:rPr lang="en-US" sz="1800" dirty="0"/>
                        <a:t>Due date of furnishing return GSTR-3B for September following the end of FY or</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800" dirty="0"/>
                        <a:t>Date of filing of Annual Return</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07970878"/>
                  </a:ext>
                </a:extLst>
              </a:tr>
              <a:tr h="2416772">
                <a:tc>
                  <a:txBody>
                    <a:bodyPr/>
                    <a:lstStyle/>
                    <a:p>
                      <a:r>
                        <a:rPr lang="en-US" sz="1800" dirty="0"/>
                        <a:t>Amended 16(4)</a:t>
                      </a:r>
                    </a:p>
                    <a:p>
                      <a:r>
                        <a:rPr lang="en-US" sz="1800" dirty="0"/>
                        <a:t>Finance Act, 2022</a:t>
                      </a:r>
                    </a:p>
                    <a:p>
                      <a:endParaRPr lang="en-US" sz="1800" dirty="0"/>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w.e.f. 01</a:t>
                      </a:r>
                      <a:r>
                        <a:rPr lang="en-US" sz="1800" baseline="30000" dirty="0"/>
                        <a:t>st</a:t>
                      </a:r>
                      <a:r>
                        <a:rPr lang="en-US" sz="1800" dirty="0"/>
                        <a:t> October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Earlier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285750" indent="-285750">
                        <a:buFont typeface="Arial" panose="020B0604020202020204" pitchFamily="34" charset="0"/>
                        <a:buChar char="•"/>
                      </a:pPr>
                      <a:r>
                        <a:rPr lang="en-US" sz="1800" dirty="0"/>
                        <a:t>GSTR 3B filed </a:t>
                      </a:r>
                      <a:r>
                        <a:rPr lang="en-US" sz="1800" dirty="0" err="1"/>
                        <a:t>upto</a:t>
                      </a:r>
                      <a:r>
                        <a:rPr lang="en-US" sz="1800" dirty="0"/>
                        <a:t> 30</a:t>
                      </a:r>
                      <a:r>
                        <a:rPr lang="en-US" sz="1800" baseline="30000" dirty="0"/>
                        <a:t>th</a:t>
                      </a:r>
                      <a:r>
                        <a:rPr lang="en-US" sz="1800" dirty="0"/>
                        <a:t> November following the end of FY or</a:t>
                      </a:r>
                    </a:p>
                    <a:p>
                      <a:pPr marL="285750" indent="-285750">
                        <a:buFont typeface="Arial" panose="020B0604020202020204" pitchFamily="34" charset="0"/>
                        <a:buChar cha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Date of filing of Annual Return</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76086444"/>
                  </a:ext>
                </a:extLst>
              </a:tr>
            </a:tbl>
          </a:graphicData>
        </a:graphic>
      </p:graphicFrame>
      <p:sp>
        <p:nvSpPr>
          <p:cNvPr id="6" name="TextBox 5">
            <a:extLst>
              <a:ext uri="{FF2B5EF4-FFF2-40B4-BE49-F238E27FC236}">
                <a16:creationId xmlns:a16="http://schemas.microsoft.com/office/drawing/2014/main" xmlns="" id="{4137C8CB-0843-4988-2F7A-5FE548D758A6}"/>
              </a:ext>
            </a:extLst>
          </p:cNvPr>
          <p:cNvSpPr txBox="1"/>
          <p:nvPr/>
        </p:nvSpPr>
        <p:spPr>
          <a:xfrm>
            <a:off x="140018" y="895081"/>
            <a:ext cx="6200774" cy="369332"/>
          </a:xfrm>
          <a:prstGeom prst="rect">
            <a:avLst/>
          </a:prstGeom>
          <a:noFill/>
        </p:spPr>
        <p:txBody>
          <a:bodyPr wrap="square">
            <a:spAutoFit/>
          </a:bodyPr>
          <a:lstStyle/>
          <a:p>
            <a:r>
              <a:rPr lang="en-US" b="1" dirty="0">
                <a:solidFill>
                  <a:srgbClr val="0070C0"/>
                </a:solidFill>
              </a:rPr>
              <a:t>Time limit to avail Input Tax Credit (ITC)</a:t>
            </a:r>
          </a:p>
        </p:txBody>
      </p:sp>
    </p:spTree>
    <p:extLst>
      <p:ext uri="{BB962C8B-B14F-4D97-AF65-F5344CB8AC3E}">
        <p14:creationId xmlns:p14="http://schemas.microsoft.com/office/powerpoint/2010/main" xmlns="" val="42685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DA7729-1872-4349-1D88-14BED432BB0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7E16CA80-0758-A161-7DDC-0E499DF2ED19}"/>
              </a:ext>
            </a:extLst>
          </p:cNvPr>
          <p:cNvSpPr>
            <a:spLocks noGrp="1"/>
          </p:cNvSpPr>
          <p:nvPr>
            <p:ph type="sldNum" sz="quarter" idx="7"/>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
        <p:nvSpPr>
          <p:cNvPr id="3" name="TextBox 2">
            <a:extLst>
              <a:ext uri="{FF2B5EF4-FFF2-40B4-BE49-F238E27FC236}">
                <a16:creationId xmlns:a16="http://schemas.microsoft.com/office/drawing/2014/main" xmlns="" id="{2A8A0248-71FB-9355-6582-D185F28939D4}"/>
              </a:ext>
            </a:extLst>
          </p:cNvPr>
          <p:cNvSpPr txBox="1"/>
          <p:nvPr/>
        </p:nvSpPr>
        <p:spPr>
          <a:xfrm>
            <a:off x="568829" y="1537398"/>
            <a:ext cx="10983433"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dk1"/>
                </a:solidFill>
              </a:rPr>
              <a:t>To Carve out an exception to existing section 16(4), section 16(5) got inserted</a:t>
            </a:r>
          </a:p>
        </p:txBody>
      </p:sp>
      <p:graphicFrame>
        <p:nvGraphicFramePr>
          <p:cNvPr id="2" name="Table 1">
            <a:extLst>
              <a:ext uri="{FF2B5EF4-FFF2-40B4-BE49-F238E27FC236}">
                <a16:creationId xmlns:a16="http://schemas.microsoft.com/office/drawing/2014/main" xmlns="" id="{306CA4AA-C43C-4C68-4DAF-6E690C70ECC4}"/>
              </a:ext>
            </a:extLst>
          </p:cNvPr>
          <p:cNvGraphicFramePr>
            <a:graphicFrameLocks noGrp="1"/>
          </p:cNvGraphicFramePr>
          <p:nvPr>
            <p:extLst>
              <p:ext uri="{D42A27DB-BD31-4B8C-83A1-F6EECF244321}">
                <p14:modId xmlns:p14="http://schemas.microsoft.com/office/powerpoint/2010/main" xmlns="" val="2222001678"/>
              </p:ext>
            </p:extLst>
          </p:nvPr>
        </p:nvGraphicFramePr>
        <p:xfrm>
          <a:off x="582930" y="2157528"/>
          <a:ext cx="10969332" cy="3022600"/>
        </p:xfrm>
        <a:graphic>
          <a:graphicData uri="http://schemas.openxmlformats.org/drawingml/2006/table">
            <a:tbl>
              <a:tblPr firstRow="1" bandRow="1">
                <a:tableStyleId>{5C22544A-7EE6-4342-B048-85BDC9FD1C3A}</a:tableStyleId>
              </a:tblPr>
              <a:tblGrid>
                <a:gridCol w="1665059">
                  <a:extLst>
                    <a:ext uri="{9D8B030D-6E8A-4147-A177-3AD203B41FA5}">
                      <a16:colId xmlns:a16="http://schemas.microsoft.com/office/drawing/2014/main" xmlns="" val="1253992336"/>
                    </a:ext>
                  </a:extLst>
                </a:gridCol>
                <a:gridCol w="4427131">
                  <a:extLst>
                    <a:ext uri="{9D8B030D-6E8A-4147-A177-3AD203B41FA5}">
                      <a16:colId xmlns:a16="http://schemas.microsoft.com/office/drawing/2014/main" xmlns="" val="1499582469"/>
                    </a:ext>
                  </a:extLst>
                </a:gridCol>
                <a:gridCol w="4877142">
                  <a:extLst>
                    <a:ext uri="{9D8B030D-6E8A-4147-A177-3AD203B41FA5}">
                      <a16:colId xmlns:a16="http://schemas.microsoft.com/office/drawing/2014/main" xmlns="" val="2910561394"/>
                    </a:ext>
                  </a:extLst>
                </a:gridCol>
              </a:tblGrid>
              <a:tr h="370840">
                <a:tc>
                  <a:txBody>
                    <a:bodyPr/>
                    <a:lstStyle/>
                    <a:p>
                      <a:r>
                        <a:rPr lang="en-US" dirty="0"/>
                        <a:t>Section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Invoice or Debit Note pertaining to FYs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New Time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98765452"/>
                  </a:ext>
                </a:extLst>
              </a:tr>
              <a:tr h="370840">
                <a:tc>
                  <a:txBody>
                    <a:bodyPr/>
                    <a:lstStyle/>
                    <a:p>
                      <a:r>
                        <a:rPr lang="en-US" dirty="0"/>
                        <a:t>16(5)</a:t>
                      </a:r>
                    </a:p>
                    <a:p>
                      <a:r>
                        <a:rPr lang="en-US" dirty="0"/>
                        <a:t>Inserted vide</a:t>
                      </a:r>
                    </a:p>
                    <a:p>
                      <a:r>
                        <a:rPr lang="en-US" dirty="0"/>
                        <a:t>Finance Act, 2024 (No.2)</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2017-18, 2018-19, 2019-20,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dirty="0"/>
                        <a:t>Entitled to ITC if taken in GSTR 3B filed </a:t>
                      </a:r>
                      <a:r>
                        <a:rPr lang="en-US" dirty="0" err="1"/>
                        <a:t>upto</a:t>
                      </a:r>
                      <a:r>
                        <a:rPr lang="en-US" dirty="0"/>
                        <a:t> 30</a:t>
                      </a:r>
                      <a:r>
                        <a:rPr lang="en-US" baseline="30000" dirty="0"/>
                        <a:t>th</a:t>
                      </a:r>
                      <a:r>
                        <a:rPr lang="en-US" dirty="0"/>
                        <a:t> November 2021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w.e.f. 01</a:t>
                      </a:r>
                      <a:r>
                        <a:rPr lang="en-US" baseline="30000" dirty="0"/>
                        <a:t>st</a:t>
                      </a:r>
                      <a:r>
                        <a:rPr lang="en-US" dirty="0"/>
                        <a:t> July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07970878"/>
                  </a:ext>
                </a:extLst>
              </a:tr>
              <a:tr h="370840">
                <a:tc gridSpan="3">
                  <a:txBody>
                    <a:bodyPr/>
                    <a:lstStyle/>
                    <a:p>
                      <a:endParaRPr lang="en-US" dirty="0">
                        <a:solidFill>
                          <a:schemeClr val="dk1"/>
                        </a:solidFill>
                      </a:endParaRPr>
                    </a:p>
                    <a:p>
                      <a:r>
                        <a:rPr lang="en-US" dirty="0">
                          <a:solidFill>
                            <a:schemeClr val="dk1"/>
                          </a:solidFill>
                        </a:rPr>
                        <a:t>Section 150 of Finance Act, 2024 (No.2) stipulates that ‘No refund shall be made of the tax paid or ITC reversed, which would not have been so paid, or not reversed, had section 16(5) been in force’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88163390"/>
                  </a:ext>
                </a:extLst>
              </a:tr>
            </a:tbl>
          </a:graphicData>
        </a:graphic>
      </p:graphicFrame>
      <p:sp>
        <p:nvSpPr>
          <p:cNvPr id="6" name="Rectangle 5">
            <a:extLst>
              <a:ext uri="{FF2B5EF4-FFF2-40B4-BE49-F238E27FC236}">
                <a16:creationId xmlns:a16="http://schemas.microsoft.com/office/drawing/2014/main" xmlns="" id="{95B1328F-0D28-39C2-1C78-DB1897F9A036}"/>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
        <p:nvSpPr>
          <p:cNvPr id="7" name="TextBox 6">
            <a:extLst>
              <a:ext uri="{FF2B5EF4-FFF2-40B4-BE49-F238E27FC236}">
                <a16:creationId xmlns:a16="http://schemas.microsoft.com/office/drawing/2014/main" xmlns="" id="{D308CD1A-4960-5368-E4F1-7D40DCDB903E}"/>
              </a:ext>
            </a:extLst>
          </p:cNvPr>
          <p:cNvSpPr txBox="1"/>
          <p:nvPr/>
        </p:nvSpPr>
        <p:spPr>
          <a:xfrm>
            <a:off x="568828" y="5475075"/>
            <a:ext cx="10983433"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dk1"/>
                </a:solidFill>
              </a:rPr>
              <a:t>Made effective vide Notification No. 17/2024 dt 27.09.2024</a:t>
            </a:r>
          </a:p>
          <a:p>
            <a:pPr marL="285750" indent="-285750">
              <a:buFont typeface="Arial" panose="020B0604020202020204" pitchFamily="34" charset="0"/>
              <a:buChar char="•"/>
            </a:pPr>
            <a:endParaRPr lang="en-US" dirty="0">
              <a:solidFill>
                <a:schemeClr val="dk1"/>
              </a:solidFill>
            </a:endParaRPr>
          </a:p>
        </p:txBody>
      </p:sp>
      <p:sp>
        <p:nvSpPr>
          <p:cNvPr id="8" name="TextBox 7">
            <a:extLst>
              <a:ext uri="{FF2B5EF4-FFF2-40B4-BE49-F238E27FC236}">
                <a16:creationId xmlns:a16="http://schemas.microsoft.com/office/drawing/2014/main" xmlns="" id="{05CEDE87-C398-8182-6252-FFC37000509F}"/>
              </a:ext>
            </a:extLst>
          </p:cNvPr>
          <p:cNvSpPr txBox="1"/>
          <p:nvPr/>
        </p:nvSpPr>
        <p:spPr>
          <a:xfrm>
            <a:off x="140018" y="895081"/>
            <a:ext cx="6200774" cy="369332"/>
          </a:xfrm>
          <a:prstGeom prst="rect">
            <a:avLst/>
          </a:prstGeom>
          <a:noFill/>
        </p:spPr>
        <p:txBody>
          <a:bodyPr wrap="square">
            <a:spAutoFit/>
          </a:bodyPr>
          <a:lstStyle/>
          <a:p>
            <a:r>
              <a:rPr lang="en-US" b="1" dirty="0">
                <a:solidFill>
                  <a:srgbClr val="0070C0"/>
                </a:solidFill>
              </a:rPr>
              <a:t>Time limit to avail Input Tax Credit (ITC)</a:t>
            </a:r>
          </a:p>
        </p:txBody>
      </p:sp>
    </p:spTree>
    <p:extLst>
      <p:ext uri="{BB962C8B-B14F-4D97-AF65-F5344CB8AC3E}">
        <p14:creationId xmlns:p14="http://schemas.microsoft.com/office/powerpoint/2010/main" xmlns="" val="255572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A59673-9FA9-88A5-A57F-E014B4966F6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0D7D4AB7-5113-14D2-05CB-95019D5B0504}"/>
              </a:ext>
            </a:extLst>
          </p:cNvPr>
          <p:cNvSpPr>
            <a:spLocks noGrp="1"/>
          </p:cNvSpPr>
          <p:nvPr>
            <p:ph type="sldNum" sz="quarter" idx="7"/>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
        <p:nvSpPr>
          <p:cNvPr id="6" name="Rectangle: Rounded Corners 5">
            <a:extLst>
              <a:ext uri="{FF2B5EF4-FFF2-40B4-BE49-F238E27FC236}">
                <a16:creationId xmlns:a16="http://schemas.microsoft.com/office/drawing/2014/main" xmlns="" id="{802E3D28-BA67-B12F-2574-54A509498A12}"/>
              </a:ext>
            </a:extLst>
          </p:cNvPr>
          <p:cNvSpPr/>
          <p:nvPr/>
        </p:nvSpPr>
        <p:spPr bwMode="auto">
          <a:xfrm>
            <a:off x="687675" y="1625460"/>
            <a:ext cx="10831891" cy="83711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solidFill>
                  <a:schemeClr val="bg1"/>
                </a:solidFill>
                <a:latin typeface="Trebuchet MS" pitchFamily="34" charset="0"/>
              </a:rPr>
              <a:t>Whether Demand Order has been passed disallowing ITC on limitation of </a:t>
            </a:r>
          </a:p>
          <a:p>
            <a:pPr algn="ctr" eaLnBrk="0" fontAlgn="base" hangingPunct="0">
              <a:spcBef>
                <a:spcPct val="0"/>
              </a:spcBef>
              <a:spcAft>
                <a:spcPct val="0"/>
              </a:spcAft>
            </a:pPr>
            <a:r>
              <a:rPr lang="en-US" sz="2200" dirty="0">
                <a:solidFill>
                  <a:schemeClr val="bg1"/>
                </a:solidFill>
                <a:latin typeface="Trebuchet MS" pitchFamily="34" charset="0"/>
              </a:rPr>
              <a:t>Section 16(4) for FY </a:t>
            </a:r>
            <a:r>
              <a:rPr lang="en-US" sz="2200" dirty="0">
                <a:solidFill>
                  <a:schemeClr val="bg1"/>
                </a:solidFill>
              </a:rPr>
              <a:t>2017-18, 2018-19, 2019-20, 2020-21</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rebuchet MS" pitchFamily="34" charset="0"/>
            </a:endParaRPr>
          </a:p>
        </p:txBody>
      </p:sp>
      <p:cxnSp>
        <p:nvCxnSpPr>
          <p:cNvPr id="16" name="Straight Connector 15">
            <a:extLst>
              <a:ext uri="{FF2B5EF4-FFF2-40B4-BE49-F238E27FC236}">
                <a16:creationId xmlns:a16="http://schemas.microsoft.com/office/drawing/2014/main" xmlns="" id="{772DF6EF-6513-6F16-4D9C-07CDCD5783C2}"/>
              </a:ext>
            </a:extLst>
          </p:cNvPr>
          <p:cNvCxnSpPr>
            <a:cxnSpLocks/>
          </p:cNvCxnSpPr>
          <p:nvPr/>
        </p:nvCxnSpPr>
        <p:spPr bwMode="auto">
          <a:xfrm>
            <a:off x="6123723" y="2488395"/>
            <a:ext cx="7562" cy="55203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3" name="Rectangle: Rounded Corners 22">
            <a:extLst>
              <a:ext uri="{FF2B5EF4-FFF2-40B4-BE49-F238E27FC236}">
                <a16:creationId xmlns:a16="http://schemas.microsoft.com/office/drawing/2014/main" xmlns="" id="{F4C55E7B-9623-9FDE-48FB-D18B3DB1D4BB}"/>
              </a:ext>
            </a:extLst>
          </p:cNvPr>
          <p:cNvSpPr/>
          <p:nvPr/>
        </p:nvSpPr>
        <p:spPr bwMode="auto">
          <a:xfrm>
            <a:off x="4240934" y="3040429"/>
            <a:ext cx="3717637" cy="232029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rebuchet MS" pitchFamily="34" charset="0"/>
              </a:rPr>
              <a:t>Taxpayer may file application for </a:t>
            </a:r>
            <a:r>
              <a:rPr lang="en-US" sz="2400" b="1" u="sng" dirty="0">
                <a:latin typeface="Trebuchet MS" pitchFamily="34" charset="0"/>
              </a:rPr>
              <a:t>rectification of order</a:t>
            </a:r>
            <a:r>
              <a:rPr lang="en-US" sz="2400" dirty="0">
                <a:latin typeface="Trebuchet MS" pitchFamily="34" charset="0"/>
              </a:rPr>
              <a:t> for taking the effect of  section 16(5)</a:t>
            </a:r>
            <a:endParaRPr kumimoji="0" lang="en-US" sz="2400" b="0" i="0" u="none" strike="noStrike" cap="none" normalizeH="0" baseline="0" dirty="0">
              <a:ln>
                <a:noFill/>
              </a:ln>
              <a:solidFill>
                <a:schemeClr val="tx1"/>
              </a:solidFill>
              <a:effectLst/>
              <a:latin typeface="Trebuchet MS" pitchFamily="34" charset="0"/>
            </a:endParaRPr>
          </a:p>
        </p:txBody>
      </p:sp>
      <p:sp>
        <p:nvSpPr>
          <p:cNvPr id="26" name="Rectangle 5">
            <a:extLst>
              <a:ext uri="{FF2B5EF4-FFF2-40B4-BE49-F238E27FC236}">
                <a16:creationId xmlns:a16="http://schemas.microsoft.com/office/drawing/2014/main" xmlns="" id="{0428BC96-D4F3-6AD7-ECD8-31B36FB11F81}"/>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
        <p:nvSpPr>
          <p:cNvPr id="2" name="TextBox 1">
            <a:extLst>
              <a:ext uri="{FF2B5EF4-FFF2-40B4-BE49-F238E27FC236}">
                <a16:creationId xmlns:a16="http://schemas.microsoft.com/office/drawing/2014/main" xmlns="" id="{D59BCACC-09DE-BA02-FD2D-ED30A04B1DBE}"/>
              </a:ext>
            </a:extLst>
          </p:cNvPr>
          <p:cNvSpPr txBox="1"/>
          <p:nvPr/>
        </p:nvSpPr>
        <p:spPr>
          <a:xfrm>
            <a:off x="6246196" y="2557312"/>
            <a:ext cx="594357" cy="400110"/>
          </a:xfrm>
          <a:prstGeom prst="rect">
            <a:avLst/>
          </a:prstGeom>
          <a:noFill/>
        </p:spPr>
        <p:txBody>
          <a:bodyPr wrap="square" rtlCol="0">
            <a:spAutoFit/>
          </a:bodyPr>
          <a:lstStyle/>
          <a:p>
            <a:r>
              <a:rPr lang="en-US" sz="2000" dirty="0"/>
              <a:t>Yes</a:t>
            </a:r>
          </a:p>
        </p:txBody>
      </p:sp>
      <p:sp>
        <p:nvSpPr>
          <p:cNvPr id="3" name="TextBox 2">
            <a:extLst>
              <a:ext uri="{FF2B5EF4-FFF2-40B4-BE49-F238E27FC236}">
                <a16:creationId xmlns:a16="http://schemas.microsoft.com/office/drawing/2014/main" xmlns="" id="{4A837F41-A5C1-86EA-E2B0-3A91B777B46F}"/>
              </a:ext>
            </a:extLst>
          </p:cNvPr>
          <p:cNvSpPr txBox="1"/>
          <p:nvPr/>
        </p:nvSpPr>
        <p:spPr>
          <a:xfrm>
            <a:off x="140018" y="895081"/>
            <a:ext cx="6200774" cy="369332"/>
          </a:xfrm>
          <a:prstGeom prst="rect">
            <a:avLst/>
          </a:prstGeom>
          <a:noFill/>
        </p:spPr>
        <p:txBody>
          <a:bodyPr wrap="square">
            <a:spAutoFit/>
          </a:bodyPr>
          <a:lstStyle/>
          <a:p>
            <a:r>
              <a:rPr lang="en-US" b="1" dirty="0">
                <a:solidFill>
                  <a:srgbClr val="0070C0"/>
                </a:solidFill>
              </a:rPr>
              <a:t>Time limit to avail Input Tax Credit (ITC)</a:t>
            </a:r>
          </a:p>
        </p:txBody>
      </p:sp>
    </p:spTree>
    <p:extLst>
      <p:ext uri="{BB962C8B-B14F-4D97-AF65-F5344CB8AC3E}">
        <p14:creationId xmlns:p14="http://schemas.microsoft.com/office/powerpoint/2010/main" xmlns="" val="3050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1C4FBF-E30A-F2A5-DC7E-797CF1803E5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17DCC1E2-8106-3CB8-F324-C99351A03289}"/>
              </a:ext>
            </a:extLst>
          </p:cNvPr>
          <p:cNvSpPr>
            <a:spLocks noGrp="1"/>
          </p:cNvSpPr>
          <p:nvPr>
            <p:ph type="sldNum" sz="quarter" idx="7"/>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
        <p:nvSpPr>
          <p:cNvPr id="7" name="Rectangle 5">
            <a:extLst>
              <a:ext uri="{FF2B5EF4-FFF2-40B4-BE49-F238E27FC236}">
                <a16:creationId xmlns:a16="http://schemas.microsoft.com/office/drawing/2014/main" xmlns="" id="{3C58D2A4-6725-86EE-5775-BAB0FFDC018B}"/>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
        <p:nvSpPr>
          <p:cNvPr id="3" name="TextBox 2">
            <a:extLst>
              <a:ext uri="{FF2B5EF4-FFF2-40B4-BE49-F238E27FC236}">
                <a16:creationId xmlns:a16="http://schemas.microsoft.com/office/drawing/2014/main" xmlns="" id="{A2948A93-A4D2-9A8E-230F-018C5D4861A3}"/>
              </a:ext>
            </a:extLst>
          </p:cNvPr>
          <p:cNvSpPr txBox="1"/>
          <p:nvPr/>
        </p:nvSpPr>
        <p:spPr>
          <a:xfrm>
            <a:off x="568829" y="1379742"/>
            <a:ext cx="10983433"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dk1"/>
                </a:solidFill>
              </a:rPr>
              <a:t>Let’s take one scenario:</a:t>
            </a:r>
          </a:p>
          <a:p>
            <a:pPr marL="285750" indent="-285750">
              <a:buFont typeface="Arial" panose="020B0604020202020204" pitchFamily="34" charset="0"/>
              <a:buChar char="•"/>
            </a:pPr>
            <a:endParaRPr lang="en-US" dirty="0">
              <a:solidFill>
                <a:schemeClr val="dk1"/>
              </a:solidFill>
            </a:endParaRPr>
          </a:p>
          <a:p>
            <a:r>
              <a:rPr lang="en-US" dirty="0">
                <a:solidFill>
                  <a:schemeClr val="dk1"/>
                </a:solidFill>
              </a:rPr>
              <a:t>	Mr. X has an invoice dated 28</a:t>
            </a:r>
            <a:r>
              <a:rPr lang="en-US" baseline="30000" dirty="0">
                <a:solidFill>
                  <a:schemeClr val="dk1"/>
                </a:solidFill>
              </a:rPr>
              <a:t>th</a:t>
            </a:r>
            <a:r>
              <a:rPr lang="en-US" dirty="0">
                <a:solidFill>
                  <a:schemeClr val="dk1"/>
                </a:solidFill>
              </a:rPr>
              <a:t> Jan 2020 ITC for which could not be claimed in FY 2019-20</a:t>
            </a:r>
          </a:p>
          <a:p>
            <a:r>
              <a:rPr lang="en-US" dirty="0">
                <a:solidFill>
                  <a:schemeClr val="dk1"/>
                </a:solidFill>
              </a:rPr>
              <a:t>	He has claimed that ITC in one of the GSTR-3B filed on 25.10.21</a:t>
            </a:r>
          </a:p>
          <a:p>
            <a:endParaRPr lang="en-US" dirty="0">
              <a:solidFill>
                <a:schemeClr val="dk1"/>
              </a:solidFill>
            </a:endParaRPr>
          </a:p>
          <a:p>
            <a:pPr marL="285750" indent="-285750">
              <a:buFont typeface="Arial" panose="020B0604020202020204" pitchFamily="34" charset="0"/>
              <a:buChar char="•"/>
            </a:pPr>
            <a:r>
              <a:rPr lang="en-US" dirty="0">
                <a:solidFill>
                  <a:schemeClr val="dk1"/>
                </a:solidFill>
              </a:rPr>
              <a:t>Can Mr. X claim the ITC of that invoice after 20.10.19 which was the last date to claim ITC as per Section 16(4)</a:t>
            </a:r>
          </a:p>
          <a:p>
            <a:pPr marL="285750" indent="-285750">
              <a:buFont typeface="Arial" panose="020B0604020202020204" pitchFamily="34" charset="0"/>
              <a:buChar char="•"/>
            </a:pPr>
            <a:endParaRPr lang="en-US" dirty="0">
              <a:solidFill>
                <a:schemeClr val="dk1"/>
              </a:solidFill>
            </a:endParaRPr>
          </a:p>
          <a:p>
            <a:pPr marL="285750" indent="-285750">
              <a:buFont typeface="Arial" panose="020B0604020202020204" pitchFamily="34" charset="0"/>
              <a:buChar char="•"/>
            </a:pPr>
            <a:r>
              <a:rPr lang="en-US" dirty="0">
                <a:solidFill>
                  <a:schemeClr val="dk1"/>
                </a:solidFill>
              </a:rPr>
              <a:t>As per the provisions Section 16(4), he would not be able to claim ITC pertaining to that invoice in GSTR-3B filed after 20.10.19</a:t>
            </a:r>
          </a:p>
          <a:p>
            <a:pPr marL="285750" indent="-285750">
              <a:buFont typeface="Arial" panose="020B0604020202020204" pitchFamily="34" charset="0"/>
              <a:buChar char="•"/>
            </a:pPr>
            <a:endParaRPr lang="en-US" dirty="0">
              <a:solidFill>
                <a:schemeClr val="dk1"/>
              </a:solidFill>
            </a:endParaRPr>
          </a:p>
          <a:p>
            <a:pPr marL="285750" indent="-285750">
              <a:buFont typeface="Arial" panose="020B0604020202020204" pitchFamily="34" charset="0"/>
              <a:buChar char="•"/>
            </a:pPr>
            <a:r>
              <a:rPr lang="en-US" dirty="0">
                <a:solidFill>
                  <a:schemeClr val="dk1"/>
                </a:solidFill>
              </a:rPr>
              <a:t>As per the provision of Section 16(5) which was inserted vide Finance Act, 2024(No.2) w.e.f. 01</a:t>
            </a:r>
            <a:r>
              <a:rPr lang="en-US" baseline="30000" dirty="0">
                <a:solidFill>
                  <a:schemeClr val="dk1"/>
                </a:solidFill>
              </a:rPr>
              <a:t>st</a:t>
            </a:r>
            <a:r>
              <a:rPr lang="en-US" dirty="0">
                <a:solidFill>
                  <a:schemeClr val="dk1"/>
                </a:solidFill>
              </a:rPr>
              <a:t> Jul 2017 Mr. X can be allowed to claim ITC in any GSTR-3B filed </a:t>
            </a:r>
            <a:r>
              <a:rPr lang="en-US" dirty="0" err="1">
                <a:solidFill>
                  <a:schemeClr val="dk1"/>
                </a:solidFill>
              </a:rPr>
              <a:t>upto</a:t>
            </a:r>
            <a:r>
              <a:rPr lang="en-US" dirty="0">
                <a:solidFill>
                  <a:schemeClr val="dk1"/>
                </a:solidFill>
              </a:rPr>
              <a:t> 30.11.21</a:t>
            </a:r>
          </a:p>
          <a:p>
            <a:pPr marL="285750" indent="-285750">
              <a:buFont typeface="Arial" panose="020B0604020202020204" pitchFamily="34" charset="0"/>
              <a:buChar char="•"/>
            </a:pPr>
            <a:endParaRPr lang="en-US" dirty="0">
              <a:solidFill>
                <a:schemeClr val="dk1"/>
              </a:solidFill>
            </a:endParaRPr>
          </a:p>
          <a:p>
            <a:pPr marL="285750" indent="-285750">
              <a:buFont typeface="Arial" panose="020B0604020202020204" pitchFamily="34" charset="0"/>
              <a:buChar char="•"/>
            </a:pPr>
            <a:r>
              <a:rPr lang="en-US" dirty="0">
                <a:solidFill>
                  <a:schemeClr val="dk1"/>
                </a:solidFill>
              </a:rPr>
              <a:t>In case Mr. X served with an order on account of discrepancy regarding Section 16(4), he can file Application for Rectification of an Order as GSTR-3B filed on or before 30.11.21 and he eligible to claim ITC as per Section 16(5)</a:t>
            </a:r>
          </a:p>
        </p:txBody>
      </p:sp>
      <p:sp>
        <p:nvSpPr>
          <p:cNvPr id="2" name="TextBox 1">
            <a:extLst>
              <a:ext uri="{FF2B5EF4-FFF2-40B4-BE49-F238E27FC236}">
                <a16:creationId xmlns:a16="http://schemas.microsoft.com/office/drawing/2014/main" xmlns="" id="{CDCD0473-EAF4-C611-1F92-2A17D5DB821C}"/>
              </a:ext>
            </a:extLst>
          </p:cNvPr>
          <p:cNvSpPr txBox="1"/>
          <p:nvPr/>
        </p:nvSpPr>
        <p:spPr>
          <a:xfrm>
            <a:off x="133776" y="919054"/>
            <a:ext cx="12083554" cy="369332"/>
          </a:xfrm>
          <a:prstGeom prst="rect">
            <a:avLst/>
          </a:prstGeom>
          <a:noFill/>
        </p:spPr>
        <p:txBody>
          <a:bodyPr wrap="square">
            <a:spAutoFit/>
          </a:bodyPr>
          <a:lstStyle/>
          <a:p>
            <a:r>
              <a:rPr lang="en-US" b="1" dirty="0">
                <a:solidFill>
                  <a:srgbClr val="0070C0"/>
                </a:solidFill>
              </a:rPr>
              <a:t>Time limit to avail Input Tax Credit (ITC)</a:t>
            </a:r>
          </a:p>
        </p:txBody>
      </p:sp>
    </p:spTree>
    <p:extLst>
      <p:ext uri="{BB962C8B-B14F-4D97-AF65-F5344CB8AC3E}">
        <p14:creationId xmlns:p14="http://schemas.microsoft.com/office/powerpoint/2010/main" xmlns="" val="414873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7F767C-4782-1485-A087-BDF403431D6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C3342BB1-ABB5-7C6E-6B40-BFE38B7B16F2}"/>
              </a:ext>
            </a:extLst>
          </p:cNvPr>
          <p:cNvSpPr>
            <a:spLocks noGrp="1"/>
          </p:cNvSpPr>
          <p:nvPr>
            <p:ph type="sldNum" sz="quarter" idx="7"/>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
        <p:nvSpPr>
          <p:cNvPr id="7" name="Rectangle 5">
            <a:extLst>
              <a:ext uri="{FF2B5EF4-FFF2-40B4-BE49-F238E27FC236}">
                <a16:creationId xmlns:a16="http://schemas.microsoft.com/office/drawing/2014/main" xmlns="" id="{EBFB8758-A0FC-F103-76AF-6315237DA79A}"/>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
        <p:nvSpPr>
          <p:cNvPr id="3" name="TextBox 2">
            <a:extLst>
              <a:ext uri="{FF2B5EF4-FFF2-40B4-BE49-F238E27FC236}">
                <a16:creationId xmlns:a16="http://schemas.microsoft.com/office/drawing/2014/main" xmlns="" id="{9DD3F593-6D17-6307-52AF-C2ABA460F391}"/>
              </a:ext>
            </a:extLst>
          </p:cNvPr>
          <p:cNvSpPr txBox="1"/>
          <p:nvPr/>
        </p:nvSpPr>
        <p:spPr>
          <a:xfrm>
            <a:off x="568829" y="1379742"/>
            <a:ext cx="10983433"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dk1"/>
                </a:solidFill>
              </a:rPr>
              <a:t>Let’s take one more scenario:</a:t>
            </a:r>
          </a:p>
          <a:p>
            <a:pPr marL="285750" indent="-285750">
              <a:buFont typeface="Arial" panose="020B0604020202020204" pitchFamily="34" charset="0"/>
              <a:buChar char="•"/>
            </a:pPr>
            <a:endParaRPr lang="en-US" dirty="0">
              <a:solidFill>
                <a:schemeClr val="dk1"/>
              </a:solidFill>
            </a:endParaRPr>
          </a:p>
          <a:p>
            <a:r>
              <a:rPr lang="en-US" dirty="0">
                <a:solidFill>
                  <a:schemeClr val="dk1"/>
                </a:solidFill>
              </a:rPr>
              <a:t>	Mr. X has an invoice dated 28</a:t>
            </a:r>
            <a:r>
              <a:rPr lang="en-US" baseline="30000" dirty="0">
                <a:solidFill>
                  <a:schemeClr val="dk1"/>
                </a:solidFill>
              </a:rPr>
              <a:t>th</a:t>
            </a:r>
            <a:r>
              <a:rPr lang="en-US" dirty="0">
                <a:solidFill>
                  <a:schemeClr val="dk1"/>
                </a:solidFill>
              </a:rPr>
              <a:t> Jan 2021 ITC for which could not be claimed in FY 2020-21</a:t>
            </a:r>
          </a:p>
          <a:p>
            <a:r>
              <a:rPr lang="en-US" dirty="0">
                <a:solidFill>
                  <a:schemeClr val="dk1"/>
                </a:solidFill>
              </a:rPr>
              <a:t>	He has claimed that ITC in one of the GSTR-3B filed on 25.12.21</a:t>
            </a:r>
          </a:p>
          <a:p>
            <a:endParaRPr lang="en-US" dirty="0">
              <a:solidFill>
                <a:schemeClr val="dk1"/>
              </a:solidFill>
            </a:endParaRPr>
          </a:p>
          <a:p>
            <a:pPr marL="285750" indent="-285750">
              <a:buFont typeface="Arial" panose="020B0604020202020204" pitchFamily="34" charset="0"/>
              <a:buChar char="•"/>
            </a:pPr>
            <a:r>
              <a:rPr lang="en-US" dirty="0">
                <a:solidFill>
                  <a:schemeClr val="dk1"/>
                </a:solidFill>
              </a:rPr>
              <a:t>Can Mr. X claim the ITC of that invoice after 20.10.20 which was the last date to claim ITC as per Section 16(4)</a:t>
            </a:r>
          </a:p>
          <a:p>
            <a:pPr marL="285750" indent="-285750">
              <a:buFont typeface="Arial" panose="020B0604020202020204" pitchFamily="34" charset="0"/>
              <a:buChar char="•"/>
            </a:pPr>
            <a:endParaRPr lang="en-US" dirty="0">
              <a:solidFill>
                <a:schemeClr val="dk1"/>
              </a:solidFill>
            </a:endParaRPr>
          </a:p>
          <a:p>
            <a:pPr marL="285750" indent="-285750">
              <a:buFont typeface="Arial" panose="020B0604020202020204" pitchFamily="34" charset="0"/>
              <a:buChar char="•"/>
            </a:pPr>
            <a:r>
              <a:rPr lang="en-US" dirty="0">
                <a:solidFill>
                  <a:schemeClr val="dk1"/>
                </a:solidFill>
              </a:rPr>
              <a:t>As per the provisions Section 16(4), he would not be able to claim ITC pertaining to that invoice in GSTR-3B filed after 20.10.20</a:t>
            </a:r>
          </a:p>
          <a:p>
            <a:pPr marL="285750" indent="-285750">
              <a:buFont typeface="Arial" panose="020B0604020202020204" pitchFamily="34" charset="0"/>
              <a:buChar char="•"/>
            </a:pPr>
            <a:endParaRPr lang="en-US" dirty="0">
              <a:solidFill>
                <a:schemeClr val="dk1"/>
              </a:solidFill>
            </a:endParaRPr>
          </a:p>
          <a:p>
            <a:pPr marL="285750" indent="-285750">
              <a:buFont typeface="Arial" panose="020B0604020202020204" pitchFamily="34" charset="0"/>
              <a:buChar char="•"/>
            </a:pPr>
            <a:r>
              <a:rPr lang="en-US" dirty="0">
                <a:solidFill>
                  <a:schemeClr val="dk1"/>
                </a:solidFill>
              </a:rPr>
              <a:t>As per the provision of Section 16(5) which was inserted vide Finance Act, 2024(No.2) w.e.f. 01</a:t>
            </a:r>
            <a:r>
              <a:rPr lang="en-US" baseline="30000" dirty="0">
                <a:solidFill>
                  <a:schemeClr val="dk1"/>
                </a:solidFill>
              </a:rPr>
              <a:t>st</a:t>
            </a:r>
            <a:r>
              <a:rPr lang="en-US" dirty="0">
                <a:solidFill>
                  <a:schemeClr val="dk1"/>
                </a:solidFill>
              </a:rPr>
              <a:t> Jul 2017 Mr. X can be allowed to claim ITC in any GSTR-3B filed </a:t>
            </a:r>
            <a:r>
              <a:rPr lang="en-US" dirty="0" err="1">
                <a:solidFill>
                  <a:schemeClr val="dk1"/>
                </a:solidFill>
              </a:rPr>
              <a:t>upto</a:t>
            </a:r>
            <a:r>
              <a:rPr lang="en-US" dirty="0">
                <a:solidFill>
                  <a:schemeClr val="dk1"/>
                </a:solidFill>
              </a:rPr>
              <a:t> 30.11.21</a:t>
            </a:r>
          </a:p>
          <a:p>
            <a:pPr marL="285750" indent="-285750">
              <a:buFont typeface="Arial" panose="020B0604020202020204" pitchFamily="34" charset="0"/>
              <a:buChar char="•"/>
            </a:pPr>
            <a:endParaRPr lang="en-US" dirty="0">
              <a:solidFill>
                <a:schemeClr val="dk1"/>
              </a:solidFill>
            </a:endParaRPr>
          </a:p>
          <a:p>
            <a:pPr marL="285750" indent="-285750">
              <a:buFont typeface="Arial" panose="020B0604020202020204" pitchFamily="34" charset="0"/>
              <a:buChar char="•"/>
            </a:pPr>
            <a:r>
              <a:rPr lang="en-US" dirty="0">
                <a:solidFill>
                  <a:schemeClr val="dk1"/>
                </a:solidFill>
              </a:rPr>
              <a:t>In case Mr. X served with an order on account of discrepancy regarding Section 16(4), he is not required to file Application for Rectification of an Order as GSTR-3B is filed after 30.11.21</a:t>
            </a:r>
          </a:p>
        </p:txBody>
      </p:sp>
      <p:sp>
        <p:nvSpPr>
          <p:cNvPr id="2" name="TextBox 1">
            <a:extLst>
              <a:ext uri="{FF2B5EF4-FFF2-40B4-BE49-F238E27FC236}">
                <a16:creationId xmlns:a16="http://schemas.microsoft.com/office/drawing/2014/main" xmlns="" id="{8EAE4190-9841-171E-E74F-CCB4F431C740}"/>
              </a:ext>
            </a:extLst>
          </p:cNvPr>
          <p:cNvSpPr txBox="1"/>
          <p:nvPr/>
        </p:nvSpPr>
        <p:spPr>
          <a:xfrm>
            <a:off x="133776" y="919054"/>
            <a:ext cx="12083554" cy="369332"/>
          </a:xfrm>
          <a:prstGeom prst="rect">
            <a:avLst/>
          </a:prstGeom>
          <a:noFill/>
        </p:spPr>
        <p:txBody>
          <a:bodyPr wrap="square">
            <a:spAutoFit/>
          </a:bodyPr>
          <a:lstStyle/>
          <a:p>
            <a:r>
              <a:rPr lang="en-US" b="1" dirty="0">
                <a:solidFill>
                  <a:srgbClr val="0070C0"/>
                </a:solidFill>
              </a:rPr>
              <a:t>Time limit to avail Input Tax Credit (ITC)</a:t>
            </a:r>
          </a:p>
        </p:txBody>
      </p:sp>
    </p:spTree>
    <p:extLst>
      <p:ext uri="{BB962C8B-B14F-4D97-AF65-F5344CB8AC3E}">
        <p14:creationId xmlns:p14="http://schemas.microsoft.com/office/powerpoint/2010/main" xmlns="" val="139760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5C4C775-80DF-C5F5-EDD8-C99654124C9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3E280D3-7746-E0CD-93F4-2206E42D0778}"/>
              </a:ext>
            </a:extLst>
          </p:cNvPr>
          <p:cNvSpPr>
            <a:spLocks noGrp="1"/>
          </p:cNvSpPr>
          <p:nvPr>
            <p:ph type="sldNum" sz="quarter" idx="7"/>
          </p:nvPr>
        </p:nvSpPr>
        <p:spPr>
          <a:xfrm>
            <a:off x="10871200" y="6714145"/>
            <a:ext cx="812800" cy="231775"/>
          </a:xfrm>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4" name="TextBox 3">
            <a:extLst>
              <a:ext uri="{FF2B5EF4-FFF2-40B4-BE49-F238E27FC236}">
                <a16:creationId xmlns:a16="http://schemas.microsoft.com/office/drawing/2014/main" xmlns="" id="{3F7FA0BD-F105-1195-E5E2-2146A9C37E57}"/>
              </a:ext>
            </a:extLst>
          </p:cNvPr>
          <p:cNvSpPr txBox="1"/>
          <p:nvPr/>
        </p:nvSpPr>
        <p:spPr>
          <a:xfrm>
            <a:off x="296771" y="895085"/>
            <a:ext cx="11387229" cy="369332"/>
          </a:xfrm>
          <a:prstGeom prst="rect">
            <a:avLst/>
          </a:prstGeom>
          <a:noFill/>
        </p:spPr>
        <p:txBody>
          <a:bodyPr wrap="square">
            <a:spAutoFit/>
          </a:bodyPr>
          <a:lstStyle/>
          <a:p>
            <a:r>
              <a:rPr lang="en-US" b="1" dirty="0">
                <a:solidFill>
                  <a:srgbClr val="0070C0"/>
                </a:solidFill>
              </a:rPr>
              <a:t>Exception to existing section 16(4), section 16(6) inserted retrospectively w.e.f. 01.07.17</a:t>
            </a:r>
          </a:p>
        </p:txBody>
      </p:sp>
      <p:sp>
        <p:nvSpPr>
          <p:cNvPr id="6" name="Rectangle: Rounded Corners 5">
            <a:extLst>
              <a:ext uri="{FF2B5EF4-FFF2-40B4-BE49-F238E27FC236}">
                <a16:creationId xmlns:a16="http://schemas.microsoft.com/office/drawing/2014/main" xmlns="" id="{2841478D-399E-CC72-1F50-C3BFF055A563}"/>
              </a:ext>
            </a:extLst>
          </p:cNvPr>
          <p:cNvSpPr/>
          <p:nvPr/>
        </p:nvSpPr>
        <p:spPr bwMode="auto">
          <a:xfrm>
            <a:off x="416497" y="1311010"/>
            <a:ext cx="5171092" cy="474937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b="1" dirty="0">
                <a:solidFill>
                  <a:schemeClr val="bg1"/>
                </a:solidFill>
                <a:latin typeface="Trebuchet MS" pitchFamily="34" charset="0"/>
              </a:rPr>
              <a:t>Applicability of section 16(6):</a:t>
            </a:r>
          </a:p>
          <a:p>
            <a:pPr algn="ctr" eaLnBrk="0" fontAlgn="base" hangingPunct="0">
              <a:spcBef>
                <a:spcPct val="0"/>
              </a:spcBef>
              <a:spcAft>
                <a:spcPct val="0"/>
              </a:spcAft>
            </a:pPr>
            <a:endParaRPr lang="en-US" sz="1400" b="1" dirty="0">
              <a:solidFill>
                <a:schemeClr val="bg1"/>
              </a:solidFill>
              <a:latin typeface="Trebuchet MS" pitchFamily="34" charset="0"/>
            </a:endParaRPr>
          </a:p>
          <a:p>
            <a:pPr marL="342900" indent="-342900" eaLnBrk="0" fontAlgn="base" hangingPunct="0">
              <a:spcBef>
                <a:spcPct val="0"/>
              </a:spcBef>
              <a:spcAft>
                <a:spcPct val="0"/>
              </a:spcAft>
              <a:buFont typeface="Arial" panose="020B0604020202020204" pitchFamily="34" charset="0"/>
              <a:buChar char="•"/>
            </a:pPr>
            <a:r>
              <a:rPr lang="en-US" sz="2000" dirty="0">
                <a:solidFill>
                  <a:schemeClr val="bg1"/>
                </a:solidFill>
                <a:latin typeface="Trebuchet MS" pitchFamily="34" charset="0"/>
              </a:rPr>
              <a:t>Where a cancelled registration is</a:t>
            </a:r>
          </a:p>
          <a:p>
            <a:pPr marL="342900" indent="-342900" eaLnBrk="0" fontAlgn="base" hangingPunct="0">
              <a:spcBef>
                <a:spcPct val="0"/>
              </a:spcBef>
              <a:spcAft>
                <a:spcPct val="0"/>
              </a:spcAft>
              <a:buFont typeface="Arial" panose="020B0604020202020204" pitchFamily="34" charset="0"/>
              <a:buChar char="•"/>
            </a:pPr>
            <a:endParaRPr lang="en-US" sz="1400" dirty="0">
              <a:solidFill>
                <a:schemeClr val="bg1"/>
              </a:solidFill>
              <a:latin typeface="Trebuchet MS" pitchFamily="34" charset="0"/>
            </a:endParaRPr>
          </a:p>
          <a:p>
            <a:pPr marL="342900" indent="-342900" eaLnBrk="0" fontAlgn="base" hangingPunct="0">
              <a:spcBef>
                <a:spcPct val="0"/>
              </a:spcBef>
              <a:spcAft>
                <a:spcPct val="0"/>
              </a:spcAft>
              <a:buFont typeface="Arial" panose="020B0604020202020204" pitchFamily="34" charset="0"/>
              <a:buChar char="•"/>
            </a:pPr>
            <a:r>
              <a:rPr lang="en-US" sz="2000" dirty="0">
                <a:solidFill>
                  <a:schemeClr val="bg1"/>
                </a:solidFill>
                <a:latin typeface="Trebuchet MS" pitchFamily="34" charset="0"/>
              </a:rPr>
              <a:t>Subsequently revoked by an order, and </a:t>
            </a:r>
          </a:p>
          <a:p>
            <a:pPr marL="342900" indent="-342900" eaLnBrk="0" fontAlgn="base" hangingPunct="0">
              <a:spcBef>
                <a:spcPct val="0"/>
              </a:spcBef>
              <a:spcAft>
                <a:spcPct val="0"/>
              </a:spcAft>
              <a:buFont typeface="Arial" panose="020B0604020202020204" pitchFamily="34" charset="0"/>
              <a:buChar char="•"/>
            </a:pPr>
            <a:endParaRPr lang="en-US" sz="1400" dirty="0">
              <a:solidFill>
                <a:schemeClr val="bg1"/>
              </a:solidFill>
              <a:latin typeface="Trebuchet MS" pitchFamily="34" charset="0"/>
            </a:endParaRPr>
          </a:p>
          <a:p>
            <a:pPr marL="342900" indent="-342900" eaLnBrk="0" fontAlgn="base" hangingPunct="0">
              <a:spcBef>
                <a:spcPct val="0"/>
              </a:spcBef>
              <a:spcAft>
                <a:spcPct val="0"/>
              </a:spcAft>
              <a:buFont typeface="Arial" panose="020B0604020202020204" pitchFamily="34" charset="0"/>
              <a:buChar char="•"/>
            </a:pPr>
            <a:r>
              <a:rPr lang="en-US" sz="2000" dirty="0">
                <a:solidFill>
                  <a:schemeClr val="bg1"/>
                </a:solidFill>
                <a:latin typeface="Trebuchet MS" pitchFamily="34" charset="0"/>
              </a:rPr>
              <a:t>The ITC in respect of an invoice or debit note was not restricted u/s16(4) </a:t>
            </a:r>
            <a:r>
              <a:rPr lang="en-US" sz="2000" b="1" u="sng" dirty="0">
                <a:solidFill>
                  <a:schemeClr val="bg1"/>
                </a:solidFill>
                <a:latin typeface="Trebuchet MS" pitchFamily="34" charset="0"/>
              </a:rPr>
              <a:t>on the date of order </a:t>
            </a:r>
            <a:r>
              <a:rPr lang="en-US" sz="2000" dirty="0">
                <a:solidFill>
                  <a:schemeClr val="bg1"/>
                </a:solidFill>
                <a:latin typeface="Trebuchet MS" pitchFamily="34" charset="0"/>
              </a:rPr>
              <a:t>of cancellation of registration,</a:t>
            </a:r>
          </a:p>
          <a:p>
            <a:pPr marL="342900" indent="-342900" eaLnBrk="0" fontAlgn="base" hangingPunct="0">
              <a:spcBef>
                <a:spcPct val="0"/>
              </a:spcBef>
              <a:spcAft>
                <a:spcPct val="0"/>
              </a:spcAft>
              <a:buFont typeface="Arial" panose="020B0604020202020204" pitchFamily="34" charset="0"/>
              <a:buChar char="•"/>
            </a:pPr>
            <a:endParaRPr lang="en-US" sz="1400" dirty="0">
              <a:solidFill>
                <a:schemeClr val="bg1"/>
              </a:solidFill>
              <a:latin typeface="Trebuchet MS" pitchFamily="34" charset="0"/>
            </a:endParaRPr>
          </a:p>
          <a:p>
            <a:pPr marL="342900" indent="-342900" eaLnBrk="0" fontAlgn="base" hangingPunct="0">
              <a:spcBef>
                <a:spcPct val="0"/>
              </a:spcBef>
              <a:spcAft>
                <a:spcPct val="0"/>
              </a:spcAft>
              <a:buFont typeface="Arial" panose="020B0604020202020204" pitchFamily="34" charset="0"/>
              <a:buChar char="•"/>
            </a:pPr>
            <a:r>
              <a:rPr lang="en-US" sz="2000" dirty="0">
                <a:solidFill>
                  <a:schemeClr val="bg1"/>
                </a:solidFill>
                <a:latin typeface="Trebuchet MS" pitchFamily="34" charset="0"/>
              </a:rPr>
              <a:t>If the ITC for such invoice or debit note will be allowed if claimed in GSTR 3B filed</a:t>
            </a:r>
          </a:p>
          <a:p>
            <a:pPr eaLnBrk="0" fontAlgn="base" hangingPunct="0">
              <a:spcBef>
                <a:spcPct val="0"/>
              </a:spcBef>
              <a:spcAft>
                <a:spcPct val="0"/>
              </a:spcAft>
            </a:pPr>
            <a:endParaRPr lang="en-US" sz="2000" dirty="0">
              <a:solidFill>
                <a:schemeClr val="bg1"/>
              </a:solidFill>
              <a:latin typeface="Trebuchet M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rebuchet MS" pitchFamily="34" charset="0"/>
            </a:endParaRPr>
          </a:p>
        </p:txBody>
      </p:sp>
      <p:sp>
        <p:nvSpPr>
          <p:cNvPr id="23" name="Rectangle: Rounded Corners 22">
            <a:extLst>
              <a:ext uri="{FF2B5EF4-FFF2-40B4-BE49-F238E27FC236}">
                <a16:creationId xmlns:a16="http://schemas.microsoft.com/office/drawing/2014/main" xmlns="" id="{5E9B6193-5C47-E31A-2400-3B0D4CD881B6}"/>
              </a:ext>
            </a:extLst>
          </p:cNvPr>
          <p:cNvSpPr/>
          <p:nvPr/>
        </p:nvSpPr>
        <p:spPr bwMode="auto">
          <a:xfrm>
            <a:off x="7276371" y="3975886"/>
            <a:ext cx="4407629" cy="205501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Trebuchet MS" pitchFamily="34" charset="0"/>
              </a:rPr>
              <a:t>Earlier of-</a:t>
            </a:r>
          </a:p>
          <a:p>
            <a:pPr marL="0" marR="0" indent="0"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Trebuchet MS" pitchFamily="34" charset="0"/>
            </a:endParaRP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err="1">
                <a:ln>
                  <a:noFill/>
                </a:ln>
                <a:solidFill>
                  <a:schemeClr val="bg1"/>
                </a:solidFill>
                <a:effectLst/>
                <a:latin typeface="Trebuchet MS" pitchFamily="34" charset="0"/>
              </a:rPr>
              <a:t>Upto</a:t>
            </a:r>
            <a:r>
              <a:rPr kumimoji="0" lang="en-US" sz="2000" b="0" i="0" u="none" strike="noStrike" cap="none" normalizeH="0" baseline="0" dirty="0">
                <a:ln>
                  <a:noFill/>
                </a:ln>
                <a:solidFill>
                  <a:schemeClr val="bg1"/>
                </a:solidFill>
                <a:effectLst/>
                <a:latin typeface="Trebuchet MS" pitchFamily="34" charset="0"/>
              </a:rPr>
              <a:t> 30th November following the end of FY or</a:t>
            </a: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Trebuchet MS" pitchFamily="34" charset="0"/>
            </a:endParaRP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bg1"/>
                </a:solidFill>
                <a:effectLst/>
                <a:latin typeface="Trebuchet MS" pitchFamily="34" charset="0"/>
              </a:rPr>
              <a:t>Date of filing of Annual Return</a:t>
            </a:r>
          </a:p>
        </p:txBody>
      </p:sp>
      <p:sp>
        <p:nvSpPr>
          <p:cNvPr id="7" name="Rectangle: Rounded Corners 6">
            <a:extLst>
              <a:ext uri="{FF2B5EF4-FFF2-40B4-BE49-F238E27FC236}">
                <a16:creationId xmlns:a16="http://schemas.microsoft.com/office/drawing/2014/main" xmlns="" id="{88A68FE3-0932-78AC-5AB4-8EEA912558FD}"/>
              </a:ext>
            </a:extLst>
          </p:cNvPr>
          <p:cNvSpPr/>
          <p:nvPr/>
        </p:nvSpPr>
        <p:spPr bwMode="auto">
          <a:xfrm>
            <a:off x="7296279" y="1297131"/>
            <a:ext cx="4407629" cy="201851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indent="-342900" eaLnBrk="0" fontAlgn="base" hangingPunct="0">
              <a:spcBef>
                <a:spcPct val="0"/>
              </a:spcBef>
              <a:spcAft>
                <a:spcPct val="0"/>
              </a:spcAft>
              <a:buFont typeface="Arial" panose="020B0604020202020204" pitchFamily="34" charset="0"/>
              <a:buChar char="•"/>
            </a:pPr>
            <a:r>
              <a:rPr kumimoji="0" lang="en-US" sz="2000" b="0" i="0" u="none" strike="noStrike" cap="none" normalizeH="0" baseline="0" dirty="0">
                <a:ln>
                  <a:noFill/>
                </a:ln>
                <a:solidFill>
                  <a:schemeClr val="bg1"/>
                </a:solidFill>
                <a:effectLst/>
                <a:latin typeface="Trebuchet MS" pitchFamily="34" charset="0"/>
              </a:rPr>
              <a:t>for the period from date of order of cancellation to date of revocation order within 30 days from the date of revocation order</a:t>
            </a:r>
          </a:p>
        </p:txBody>
      </p:sp>
      <p:sp>
        <p:nvSpPr>
          <p:cNvPr id="8" name="TextBox 7">
            <a:extLst>
              <a:ext uri="{FF2B5EF4-FFF2-40B4-BE49-F238E27FC236}">
                <a16:creationId xmlns:a16="http://schemas.microsoft.com/office/drawing/2014/main" xmlns="" id="{93BF5029-6409-AEA6-21D9-772BE4354CD9}"/>
              </a:ext>
            </a:extLst>
          </p:cNvPr>
          <p:cNvSpPr txBox="1"/>
          <p:nvPr/>
        </p:nvSpPr>
        <p:spPr>
          <a:xfrm>
            <a:off x="5472172" y="3791220"/>
            <a:ext cx="1306998" cy="369332"/>
          </a:xfrm>
          <a:prstGeom prst="rect">
            <a:avLst/>
          </a:prstGeom>
          <a:noFill/>
        </p:spPr>
        <p:txBody>
          <a:bodyPr wrap="square" rtlCol="0">
            <a:spAutoFit/>
          </a:bodyPr>
          <a:lstStyle/>
          <a:p>
            <a:pPr algn="ctr"/>
            <a:r>
              <a:rPr lang="en-US" b="1" dirty="0"/>
              <a:t>Later of </a:t>
            </a:r>
          </a:p>
        </p:txBody>
      </p:sp>
      <p:sp>
        <p:nvSpPr>
          <p:cNvPr id="2" name="Left Brace 1">
            <a:extLst>
              <a:ext uri="{FF2B5EF4-FFF2-40B4-BE49-F238E27FC236}">
                <a16:creationId xmlns:a16="http://schemas.microsoft.com/office/drawing/2014/main" xmlns="" id="{EA727357-183B-ACB3-86F0-73E5088435EF}"/>
              </a:ext>
            </a:extLst>
          </p:cNvPr>
          <p:cNvSpPr/>
          <p:nvPr/>
        </p:nvSpPr>
        <p:spPr bwMode="auto">
          <a:xfrm>
            <a:off x="6668814" y="2522490"/>
            <a:ext cx="566770" cy="2869324"/>
          </a:xfrm>
          <a:prstGeom prst="lef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rebuchet MS" pitchFamily="34" charset="0"/>
            </a:endParaRPr>
          </a:p>
        </p:txBody>
      </p:sp>
      <p:sp>
        <p:nvSpPr>
          <p:cNvPr id="3" name="TextBox 2">
            <a:extLst>
              <a:ext uri="{FF2B5EF4-FFF2-40B4-BE49-F238E27FC236}">
                <a16:creationId xmlns:a16="http://schemas.microsoft.com/office/drawing/2014/main" xmlns="" id="{039F5453-2E65-4E51-B0DE-1589A476B0FD}"/>
              </a:ext>
            </a:extLst>
          </p:cNvPr>
          <p:cNvSpPr txBox="1"/>
          <p:nvPr/>
        </p:nvSpPr>
        <p:spPr>
          <a:xfrm>
            <a:off x="9202914" y="3394961"/>
            <a:ext cx="594357" cy="400110"/>
          </a:xfrm>
          <a:prstGeom prst="rect">
            <a:avLst/>
          </a:prstGeom>
          <a:noFill/>
        </p:spPr>
        <p:txBody>
          <a:bodyPr wrap="square" rtlCol="0">
            <a:spAutoFit/>
          </a:bodyPr>
          <a:lstStyle/>
          <a:p>
            <a:r>
              <a:rPr lang="en-US" sz="2000" b="1" dirty="0"/>
              <a:t>OR</a:t>
            </a:r>
          </a:p>
        </p:txBody>
      </p:sp>
      <p:sp>
        <p:nvSpPr>
          <p:cNvPr id="9" name="Rectangle 5">
            <a:extLst>
              <a:ext uri="{FF2B5EF4-FFF2-40B4-BE49-F238E27FC236}">
                <a16:creationId xmlns:a16="http://schemas.microsoft.com/office/drawing/2014/main" xmlns="" id="{A452FE94-EB24-5474-C5B1-86089C11B4A1}"/>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
        <p:nvSpPr>
          <p:cNvPr id="15" name="TextBox 14">
            <a:extLst>
              <a:ext uri="{FF2B5EF4-FFF2-40B4-BE49-F238E27FC236}">
                <a16:creationId xmlns:a16="http://schemas.microsoft.com/office/drawing/2014/main" xmlns="" id="{EFD72585-D3C0-7842-C4B0-984038902184}"/>
              </a:ext>
            </a:extLst>
          </p:cNvPr>
          <p:cNvSpPr txBox="1"/>
          <p:nvPr/>
        </p:nvSpPr>
        <p:spPr>
          <a:xfrm>
            <a:off x="2712277" y="6153554"/>
            <a:ext cx="6787817" cy="369331"/>
          </a:xfrm>
          <a:prstGeom prst="rect">
            <a:avLst/>
          </a:prstGeom>
          <a:noFill/>
        </p:spPr>
        <p:txBody>
          <a:bodyPr wrap="square" rtlCol="0">
            <a:spAutoFit/>
          </a:bodyPr>
          <a:lstStyle/>
          <a:p>
            <a:pPr algn="ctr"/>
            <a:r>
              <a:rPr lang="en-US" b="1" dirty="0">
                <a:solidFill>
                  <a:schemeClr val="dk1"/>
                </a:solidFill>
              </a:rPr>
              <a:t>Made effective vide Notification No. 17/2024 dt 27.09.2024</a:t>
            </a:r>
          </a:p>
        </p:txBody>
      </p:sp>
    </p:spTree>
    <p:extLst>
      <p:ext uri="{BB962C8B-B14F-4D97-AF65-F5344CB8AC3E}">
        <p14:creationId xmlns:p14="http://schemas.microsoft.com/office/powerpoint/2010/main" xmlns="" val="371883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5169C2-9CA8-A4A7-CF62-9CD433CD7B7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5325DCAC-0A7E-9D67-6836-E42B34EAB9D3}"/>
              </a:ext>
            </a:extLst>
          </p:cNvPr>
          <p:cNvSpPr>
            <a:spLocks noGrp="1"/>
          </p:cNvSpPr>
          <p:nvPr>
            <p:ph type="sldNum" sz="quarter" idx="7"/>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7" name="Rectangle 5">
            <a:extLst>
              <a:ext uri="{FF2B5EF4-FFF2-40B4-BE49-F238E27FC236}">
                <a16:creationId xmlns:a16="http://schemas.microsoft.com/office/drawing/2014/main" xmlns="" id="{75DFDAFA-19E6-CE6D-8162-D2467B1057AC}"/>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
        <p:nvSpPr>
          <p:cNvPr id="3" name="TextBox 2">
            <a:extLst>
              <a:ext uri="{FF2B5EF4-FFF2-40B4-BE49-F238E27FC236}">
                <a16:creationId xmlns:a16="http://schemas.microsoft.com/office/drawing/2014/main" xmlns="" id="{AB494644-210C-4D6A-0A43-FB9EECC1BD75}"/>
              </a:ext>
            </a:extLst>
          </p:cNvPr>
          <p:cNvSpPr txBox="1"/>
          <p:nvPr/>
        </p:nvSpPr>
        <p:spPr>
          <a:xfrm>
            <a:off x="568829" y="1584700"/>
            <a:ext cx="10983433" cy="461664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dk1"/>
                </a:solidFill>
              </a:rPr>
              <a:t>Let’s take one scenario:</a:t>
            </a:r>
          </a:p>
          <a:p>
            <a:pPr marL="285750" indent="-285750">
              <a:buFont typeface="Arial" panose="020B0604020202020204" pitchFamily="34" charset="0"/>
              <a:buChar char="•"/>
            </a:pPr>
            <a:endParaRPr lang="en-US" dirty="0">
              <a:solidFill>
                <a:schemeClr val="dk1"/>
              </a:solidFill>
            </a:endParaRPr>
          </a:p>
          <a:p>
            <a:r>
              <a:rPr lang="en-US" dirty="0">
                <a:solidFill>
                  <a:schemeClr val="dk1"/>
                </a:solidFill>
              </a:rPr>
              <a:t>	ITC pertains to FY 2021-22</a:t>
            </a:r>
          </a:p>
          <a:p>
            <a:r>
              <a:rPr lang="en-US" dirty="0">
                <a:solidFill>
                  <a:schemeClr val="dk1"/>
                </a:solidFill>
              </a:rPr>
              <a:t>	Date of order of cancellation of registration 			:	01.09.22</a:t>
            </a:r>
          </a:p>
          <a:p>
            <a:r>
              <a:rPr lang="en-US" dirty="0">
                <a:solidFill>
                  <a:schemeClr val="dk1"/>
                </a:solidFill>
              </a:rPr>
              <a:t>	Date of Revocation of cancellation of registration 		:	31.03.23</a:t>
            </a:r>
          </a:p>
          <a:p>
            <a:endParaRPr lang="en-US" dirty="0">
              <a:solidFill>
                <a:schemeClr val="dk1"/>
              </a:solidFill>
            </a:endParaRPr>
          </a:p>
          <a:p>
            <a:pPr marL="742950" lvl="1" indent="-285750">
              <a:buFont typeface="Arial" panose="020B0604020202020204" pitchFamily="34" charset="0"/>
              <a:buChar char="•"/>
            </a:pPr>
            <a:r>
              <a:rPr lang="en-US" dirty="0">
                <a:solidFill>
                  <a:schemeClr val="dk1"/>
                </a:solidFill>
              </a:rPr>
              <a:t>Taxpayer has not claimed ITC of FY 2021-22 in any GSTR-3B filed for the period up to 31.08.22</a:t>
            </a:r>
          </a:p>
          <a:p>
            <a:pPr marL="742950" lvl="1" indent="-285750">
              <a:buFont typeface="Arial" panose="020B0604020202020204" pitchFamily="34" charset="0"/>
              <a:buChar char="•"/>
            </a:pPr>
            <a:endParaRPr lang="en-US" sz="1400" dirty="0">
              <a:solidFill>
                <a:schemeClr val="dk1"/>
              </a:solidFill>
            </a:endParaRPr>
          </a:p>
          <a:p>
            <a:pPr marL="742950" lvl="1" indent="-285750">
              <a:buFont typeface="Arial" panose="020B0604020202020204" pitchFamily="34" charset="0"/>
              <a:buChar char="•"/>
            </a:pPr>
            <a:r>
              <a:rPr lang="en-US" dirty="0">
                <a:solidFill>
                  <a:schemeClr val="dk1"/>
                </a:solidFill>
              </a:rPr>
              <a:t>After revocation of registration, taxpayer has filed the GSTR-3B for the period from 01.09.22 to 31.03.23 by 30.04.23 (i.e., within 30 days from the date of revocation) and has claimed above ITC in the same</a:t>
            </a:r>
          </a:p>
          <a:p>
            <a:pPr marL="742950" lvl="1" indent="-285750">
              <a:buFont typeface="Arial" panose="020B0604020202020204" pitchFamily="34" charset="0"/>
              <a:buChar char="•"/>
            </a:pPr>
            <a:endParaRPr lang="en-US" sz="1400" dirty="0">
              <a:solidFill>
                <a:schemeClr val="dk1"/>
              </a:solidFill>
            </a:endParaRPr>
          </a:p>
          <a:p>
            <a:pPr marL="742950" lvl="1" indent="-285750">
              <a:buFont typeface="Arial" panose="020B0604020202020204" pitchFamily="34" charset="0"/>
              <a:buChar char="•"/>
            </a:pPr>
            <a:r>
              <a:rPr lang="en-US" dirty="0">
                <a:solidFill>
                  <a:schemeClr val="dk1"/>
                </a:solidFill>
              </a:rPr>
              <a:t>Taxpayer is entitled to ITC as it has been claimed in GSTR-3B filed within 30 days from the date of revocation although the due date as per Section 16(4) has expired</a:t>
            </a:r>
          </a:p>
          <a:p>
            <a:pPr marL="742950" lvl="1" indent="-285750">
              <a:buFont typeface="Arial" panose="020B0604020202020204" pitchFamily="34" charset="0"/>
              <a:buChar char="•"/>
            </a:pPr>
            <a:endParaRPr lang="en-US" sz="1400" dirty="0">
              <a:solidFill>
                <a:schemeClr val="dk1"/>
              </a:solidFill>
            </a:endParaRPr>
          </a:p>
          <a:p>
            <a:pPr marL="742950" lvl="1" indent="-285750">
              <a:buFont typeface="Arial" panose="020B0604020202020204" pitchFamily="34" charset="0"/>
              <a:buChar char="•"/>
            </a:pPr>
            <a:r>
              <a:rPr lang="en-US" dirty="0">
                <a:solidFill>
                  <a:schemeClr val="dk1"/>
                </a:solidFill>
              </a:rPr>
              <a:t>In case taxpayer served with an order on account of discrepancy regarding Section 16(4), he can file Application for Rectification of Order</a:t>
            </a:r>
          </a:p>
        </p:txBody>
      </p:sp>
      <p:sp>
        <p:nvSpPr>
          <p:cNvPr id="2" name="TextBox 1">
            <a:extLst>
              <a:ext uri="{FF2B5EF4-FFF2-40B4-BE49-F238E27FC236}">
                <a16:creationId xmlns:a16="http://schemas.microsoft.com/office/drawing/2014/main" xmlns="" id="{2052B74D-7FB6-C703-C65E-E8F6EDC9BAD2}"/>
              </a:ext>
            </a:extLst>
          </p:cNvPr>
          <p:cNvSpPr txBox="1"/>
          <p:nvPr/>
        </p:nvSpPr>
        <p:spPr>
          <a:xfrm>
            <a:off x="133776" y="919054"/>
            <a:ext cx="12083554" cy="369332"/>
          </a:xfrm>
          <a:prstGeom prst="rect">
            <a:avLst/>
          </a:prstGeom>
          <a:noFill/>
        </p:spPr>
        <p:txBody>
          <a:bodyPr wrap="square">
            <a:spAutoFit/>
          </a:bodyPr>
          <a:lstStyle/>
          <a:p>
            <a:r>
              <a:rPr lang="en-US" b="1" dirty="0">
                <a:solidFill>
                  <a:srgbClr val="0070C0"/>
                </a:solidFill>
              </a:rPr>
              <a:t>Time limit to avail Input Tax Credit (ITC) in case of order of cancellation of registration</a:t>
            </a:r>
          </a:p>
        </p:txBody>
      </p:sp>
    </p:spTree>
    <p:extLst>
      <p:ext uri="{BB962C8B-B14F-4D97-AF65-F5344CB8AC3E}">
        <p14:creationId xmlns:p14="http://schemas.microsoft.com/office/powerpoint/2010/main" xmlns="" val="402815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AC503C0-EBB0-C0CC-26CC-616822F983B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D2FE9130-2D5B-1B72-6EC1-6CF205B5C07C}"/>
              </a:ext>
            </a:extLst>
          </p:cNvPr>
          <p:cNvSpPr>
            <a:spLocks noGrp="1"/>
          </p:cNvSpPr>
          <p:nvPr>
            <p:ph type="sldNum" sz="quarter" idx="7"/>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7" name="Rectangle 5">
            <a:extLst>
              <a:ext uri="{FF2B5EF4-FFF2-40B4-BE49-F238E27FC236}">
                <a16:creationId xmlns:a16="http://schemas.microsoft.com/office/drawing/2014/main" xmlns="" id="{BE2A6D7A-8D58-510C-069A-62987DE189DB}"/>
              </a:ext>
            </a:extLst>
          </p:cNvPr>
          <p:cNvSpPr>
            <a:spLocks noChangeArrowheads="1"/>
          </p:cNvSpPr>
          <p:nvPr/>
        </p:nvSpPr>
        <p:spPr bwMode="gray">
          <a:xfrm>
            <a:off x="784225" y="83274"/>
            <a:ext cx="985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8600" eaLnBrk="0" fontAlgn="base" hangingPunct="0">
              <a:lnSpc>
                <a:spcPct val="90000"/>
              </a:lnSpc>
              <a:spcBef>
                <a:spcPct val="50000"/>
              </a:spcBef>
              <a:spcAft>
                <a:spcPct val="0"/>
              </a:spcAft>
              <a:buClr>
                <a:srgbClr val="AF2828"/>
              </a:buClr>
              <a:buSzPct val="80000"/>
              <a:defRPr/>
            </a:pPr>
            <a:r>
              <a:rPr lang="en-US" altLang="en-US" sz="2000" b="1" dirty="0">
                <a:solidFill>
                  <a:schemeClr val="bg1"/>
                </a:solidFill>
                <a:latin typeface="+mj-lt"/>
                <a:ea typeface="+mn-ea"/>
                <a:cs typeface="Arial" pitchFamily="34" charset="0"/>
              </a:rPr>
              <a:t>Special Procedure for Rectification of Order</a:t>
            </a:r>
          </a:p>
        </p:txBody>
      </p:sp>
      <p:sp>
        <p:nvSpPr>
          <p:cNvPr id="3" name="TextBox 2">
            <a:extLst>
              <a:ext uri="{FF2B5EF4-FFF2-40B4-BE49-F238E27FC236}">
                <a16:creationId xmlns:a16="http://schemas.microsoft.com/office/drawing/2014/main" xmlns="" id="{66281B0F-A4D0-3061-1C8F-C94A005322AA}"/>
              </a:ext>
            </a:extLst>
          </p:cNvPr>
          <p:cNvSpPr txBox="1"/>
          <p:nvPr/>
        </p:nvSpPr>
        <p:spPr>
          <a:xfrm>
            <a:off x="568829" y="1568934"/>
            <a:ext cx="10983433" cy="489364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dk1"/>
                </a:solidFill>
              </a:rPr>
              <a:t>Let’s take another scenario:</a:t>
            </a:r>
          </a:p>
          <a:p>
            <a:pPr marL="285750" indent="-285750">
              <a:buFont typeface="Arial" panose="020B0604020202020204" pitchFamily="34" charset="0"/>
              <a:buChar char="•"/>
            </a:pPr>
            <a:endParaRPr lang="en-US" dirty="0">
              <a:solidFill>
                <a:schemeClr val="dk1"/>
              </a:solidFill>
            </a:endParaRPr>
          </a:p>
          <a:p>
            <a:r>
              <a:rPr lang="en-US" dirty="0">
                <a:solidFill>
                  <a:schemeClr val="dk1"/>
                </a:solidFill>
              </a:rPr>
              <a:t>	ITC pertains to FY 2021-22</a:t>
            </a:r>
          </a:p>
          <a:p>
            <a:r>
              <a:rPr lang="en-US" dirty="0">
                <a:solidFill>
                  <a:schemeClr val="dk1"/>
                </a:solidFill>
              </a:rPr>
              <a:t>	Date of order of cancellation of registration 			:	30.04.22</a:t>
            </a:r>
          </a:p>
          <a:p>
            <a:r>
              <a:rPr lang="en-US" dirty="0">
                <a:solidFill>
                  <a:schemeClr val="dk1"/>
                </a:solidFill>
              </a:rPr>
              <a:t>	Date of Revocation of cancellation of registration 		:	16.08.22</a:t>
            </a:r>
          </a:p>
          <a:p>
            <a:endParaRPr lang="en-US" dirty="0">
              <a:solidFill>
                <a:schemeClr val="dk1"/>
              </a:solidFill>
            </a:endParaRPr>
          </a:p>
          <a:p>
            <a:pPr marL="742950" lvl="1" indent="-285750">
              <a:buFont typeface="Arial" panose="020B0604020202020204" pitchFamily="34" charset="0"/>
              <a:buChar char="•"/>
            </a:pPr>
            <a:r>
              <a:rPr lang="en-US" dirty="0">
                <a:solidFill>
                  <a:schemeClr val="dk1"/>
                </a:solidFill>
              </a:rPr>
              <a:t>Taxpayer has not claimed ITC of FY 2021-22 in any GSTR-3B filed for the period up to 30.04.22</a:t>
            </a:r>
          </a:p>
          <a:p>
            <a:pPr marL="742950" lvl="1" indent="-285750">
              <a:buFont typeface="Arial" panose="020B0604020202020204" pitchFamily="34" charset="0"/>
              <a:buChar char="•"/>
            </a:pPr>
            <a:endParaRPr lang="en-US" sz="1400" dirty="0">
              <a:solidFill>
                <a:schemeClr val="dk1"/>
              </a:solidFill>
            </a:endParaRPr>
          </a:p>
          <a:p>
            <a:pPr marL="742950" lvl="1" indent="-285750">
              <a:buFont typeface="Arial" panose="020B0604020202020204" pitchFamily="34" charset="0"/>
              <a:buChar char="•"/>
            </a:pPr>
            <a:r>
              <a:rPr lang="en-US" dirty="0">
                <a:solidFill>
                  <a:schemeClr val="dk1"/>
                </a:solidFill>
              </a:rPr>
              <a:t>After revocation of registration, taxpayer has filed the GSTR-3B for the period from 30.04.22 to 16.08.22 within 30 days from the date of revocation but not claimed ITC in that return</a:t>
            </a:r>
          </a:p>
          <a:p>
            <a:pPr marL="742950" lvl="1" indent="-285750">
              <a:buFont typeface="Arial" panose="020B0604020202020204" pitchFamily="34" charset="0"/>
              <a:buChar char="•"/>
            </a:pPr>
            <a:endParaRPr lang="en-US" dirty="0">
              <a:solidFill>
                <a:schemeClr val="dk1"/>
              </a:solidFill>
            </a:endParaRPr>
          </a:p>
          <a:p>
            <a:pPr marL="742950" lvl="1" indent="-285750">
              <a:buFont typeface="Arial" panose="020B0604020202020204" pitchFamily="34" charset="0"/>
              <a:buChar char="•"/>
            </a:pPr>
            <a:r>
              <a:rPr lang="en-US" dirty="0">
                <a:solidFill>
                  <a:schemeClr val="dk1"/>
                </a:solidFill>
              </a:rPr>
              <a:t>He has claimed above ITC in the GSTR-3B for the month of October 2022 (i.e., filed on 20.11.22)</a:t>
            </a:r>
          </a:p>
          <a:p>
            <a:pPr marL="742950" lvl="1" indent="-285750">
              <a:buFont typeface="Arial" panose="020B0604020202020204" pitchFamily="34" charset="0"/>
              <a:buChar char="•"/>
            </a:pPr>
            <a:endParaRPr lang="en-US" sz="1400" dirty="0">
              <a:solidFill>
                <a:schemeClr val="dk1"/>
              </a:solidFill>
            </a:endParaRPr>
          </a:p>
          <a:p>
            <a:pPr marL="742950" lvl="1" indent="-285750">
              <a:buFont typeface="Arial" panose="020B0604020202020204" pitchFamily="34" charset="0"/>
              <a:buChar char="•"/>
            </a:pPr>
            <a:r>
              <a:rPr lang="en-US" dirty="0">
                <a:solidFill>
                  <a:schemeClr val="dk1"/>
                </a:solidFill>
              </a:rPr>
              <a:t>Taxpayer is entitled to the ITC, as it has been claimed in GSTR-3B filed </a:t>
            </a:r>
            <a:r>
              <a:rPr lang="en-US" dirty="0" err="1">
                <a:solidFill>
                  <a:schemeClr val="dk1"/>
                </a:solidFill>
              </a:rPr>
              <a:t>upto</a:t>
            </a:r>
            <a:r>
              <a:rPr lang="en-US" dirty="0">
                <a:solidFill>
                  <a:schemeClr val="dk1"/>
                </a:solidFill>
              </a:rPr>
              <a:t> 30</a:t>
            </a:r>
            <a:r>
              <a:rPr lang="en-US" baseline="30000" dirty="0">
                <a:solidFill>
                  <a:schemeClr val="dk1"/>
                </a:solidFill>
              </a:rPr>
              <a:t>th</a:t>
            </a:r>
            <a:r>
              <a:rPr lang="en-US" dirty="0">
                <a:solidFill>
                  <a:schemeClr val="dk1"/>
                </a:solidFill>
              </a:rPr>
              <a:t> November following the financial year to which such invoice or debit note pertains</a:t>
            </a:r>
          </a:p>
          <a:p>
            <a:pPr marL="742950" lvl="1" indent="-285750">
              <a:buFont typeface="Arial" panose="020B0604020202020204" pitchFamily="34" charset="0"/>
              <a:buChar char="•"/>
            </a:pPr>
            <a:endParaRPr lang="en-US" sz="1400" dirty="0">
              <a:solidFill>
                <a:schemeClr val="dk1"/>
              </a:solidFill>
            </a:endParaRPr>
          </a:p>
          <a:p>
            <a:pPr marL="742950" lvl="1" indent="-285750">
              <a:buFont typeface="Arial" panose="020B0604020202020204" pitchFamily="34" charset="0"/>
              <a:buChar char="•"/>
            </a:pPr>
            <a:r>
              <a:rPr lang="en-US" dirty="0">
                <a:solidFill>
                  <a:schemeClr val="dk1"/>
                </a:solidFill>
              </a:rPr>
              <a:t>In case taxpayer served with an order on account of discrepancy regarding Section 16(4), he can file Application for Rectification of Order</a:t>
            </a:r>
          </a:p>
        </p:txBody>
      </p:sp>
      <p:sp>
        <p:nvSpPr>
          <p:cNvPr id="2" name="TextBox 1">
            <a:extLst>
              <a:ext uri="{FF2B5EF4-FFF2-40B4-BE49-F238E27FC236}">
                <a16:creationId xmlns:a16="http://schemas.microsoft.com/office/drawing/2014/main" xmlns="" id="{D41C5279-236E-EF62-D0EC-FF605CC4F995}"/>
              </a:ext>
            </a:extLst>
          </p:cNvPr>
          <p:cNvSpPr txBox="1"/>
          <p:nvPr/>
        </p:nvSpPr>
        <p:spPr>
          <a:xfrm>
            <a:off x="133776" y="919054"/>
            <a:ext cx="12083554" cy="369332"/>
          </a:xfrm>
          <a:prstGeom prst="rect">
            <a:avLst/>
          </a:prstGeom>
          <a:noFill/>
        </p:spPr>
        <p:txBody>
          <a:bodyPr wrap="square">
            <a:spAutoFit/>
          </a:bodyPr>
          <a:lstStyle/>
          <a:p>
            <a:r>
              <a:rPr lang="en-US" b="1" dirty="0">
                <a:solidFill>
                  <a:srgbClr val="0070C0"/>
                </a:solidFill>
              </a:rPr>
              <a:t>Time limit to avail Input Tax Credit (ITC) in case of order of cancellation of registration</a:t>
            </a:r>
          </a:p>
        </p:txBody>
      </p:sp>
    </p:spTree>
    <p:extLst>
      <p:ext uri="{BB962C8B-B14F-4D97-AF65-F5344CB8AC3E}">
        <p14:creationId xmlns:p14="http://schemas.microsoft.com/office/powerpoint/2010/main" xmlns="" val="1006488475"/>
      </p:ext>
    </p:extLst>
  </p:cSld>
  <p:clrMapOvr>
    <a:masterClrMapping/>
  </p:clrMapOvr>
</p:sld>
</file>

<file path=ppt/theme/theme1.xml><?xml version="1.0" encoding="utf-8"?>
<a:theme xmlns:a="http://schemas.openxmlformats.org/drawingml/2006/main" name="1_WK.Template_1">
  <a:themeElements>
    <a:clrScheme name="WK.Template_1 1">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fontScheme name="WK.Template_1">
      <a:majorFont>
        <a:latin typeface="Trebuchet MS"/>
        <a:ea typeface=""/>
        <a:cs typeface=""/>
      </a:majorFont>
      <a:minorFont>
        <a:latin typeface="Trebuchet MS"/>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WK.Template_1 1">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clrMap bg1="lt1" tx1="dk1" bg2="lt2" tx2="dk2" accent1="accent1" accent2="accent2" accent3="accent3" accent4="accent4" accent5="accent5" accent6="accent6" hlink="hlink" folHlink="folHlink"/>
    </a:extraClrScheme>
    <a:extraClrScheme>
      <a:clrScheme name="WK.Template_1 2">
        <a:dk1>
          <a:srgbClr val="061844"/>
        </a:dk1>
        <a:lt1>
          <a:srgbClr val="FFFFFF"/>
        </a:lt1>
        <a:dk2>
          <a:srgbClr val="474747"/>
        </a:dk2>
        <a:lt2>
          <a:srgbClr val="80A7A5"/>
        </a:lt2>
        <a:accent1>
          <a:srgbClr val="0768A9"/>
        </a:accent1>
        <a:accent2>
          <a:srgbClr val="6EBB1F"/>
        </a:accent2>
        <a:accent3>
          <a:srgbClr val="B1B1B1"/>
        </a:accent3>
        <a:accent4>
          <a:srgbClr val="DADADA"/>
        </a:accent4>
        <a:accent5>
          <a:srgbClr val="AAB9D1"/>
        </a:accent5>
        <a:accent6>
          <a:srgbClr val="63A91B"/>
        </a:accent6>
        <a:hlink>
          <a:srgbClr val="EE014C"/>
        </a:hlink>
        <a:folHlink>
          <a:srgbClr val="FFD1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A0A713D11584CBFF079AEEC29CF7F" ma:contentTypeVersion="13" ma:contentTypeDescription="Create a new document." ma:contentTypeScope="" ma:versionID="dbf0e722a70ebeee5885cb153bb1f447">
  <xsd:schema xmlns:xsd="http://www.w3.org/2001/XMLSchema" xmlns:xs="http://www.w3.org/2001/XMLSchema" xmlns:p="http://schemas.microsoft.com/office/2006/metadata/properties" xmlns:ns3="dcb3355a-9844-42c3-b925-8b4cab686cc2" xmlns:ns4="f7081dcd-453a-48e1-8dea-f73edcbc7c02" targetNamespace="http://schemas.microsoft.com/office/2006/metadata/properties" ma:root="true" ma:fieldsID="3d9cdb5971c83bdc4d7f59cbbc9cb2e2" ns3:_="" ns4:_="">
    <xsd:import namespace="dcb3355a-9844-42c3-b925-8b4cab686cc2"/>
    <xsd:import namespace="f7081dcd-453a-48e1-8dea-f73edcbc7c0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3355a-9844-42c3-b925-8b4cab686c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081dcd-453a-48e1-8dea-f73edcbc7c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1FDED8-86D4-4C2B-84BD-F70FCFF35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b3355a-9844-42c3-b925-8b4cab686cc2"/>
    <ds:schemaRef ds:uri="f7081dcd-453a-48e1-8dea-f73edcbc7c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B237C7-59CA-4723-9660-33579886CE3C}">
  <ds:schemaRefs>
    <ds:schemaRef ds:uri="http://purl.org/dc/dcmitype/"/>
    <ds:schemaRef ds:uri="http://purl.org/dc/elements/1.1/"/>
    <ds:schemaRef ds:uri="f7081dcd-453a-48e1-8dea-f73edcbc7c02"/>
    <ds:schemaRef ds:uri="http://www.w3.org/XML/1998/namespace"/>
    <ds:schemaRef ds:uri="http://schemas.openxmlformats.org/package/2006/metadata/core-properties"/>
    <ds:schemaRef ds:uri="dcb3355a-9844-42c3-b925-8b4cab686cc2"/>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059A591-B16F-42C2-8EDE-175E439CA6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15336</TotalTime>
  <Words>809</Words>
  <Application>Microsoft Office PowerPoint</Application>
  <PresentationFormat>Custom</PresentationFormat>
  <Paragraphs>169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1_WK.Template_1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Infosys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Ikesh Nagpal</dc:creator>
  <cp:lastModifiedBy>User</cp:lastModifiedBy>
  <cp:revision>365</cp:revision>
  <dcterms:created xsi:type="dcterms:W3CDTF">2018-10-26T13:51:28Z</dcterms:created>
  <dcterms:modified xsi:type="dcterms:W3CDTF">2025-03-04T11:36:07Z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4b3411-284d-4d31-bd4f-bc13ef7f1fd6_Enabled">
    <vt:lpwstr>True</vt:lpwstr>
  </property>
  <property fmtid="{D5CDD505-2E9C-101B-9397-08002B2CF9AE}" pid="3" name="MSIP_Label_be4b3411-284d-4d31-bd4f-bc13ef7f1fd6_SiteId">
    <vt:lpwstr>63ce7d59-2f3e-42cd-a8cc-be764cff5eb6</vt:lpwstr>
  </property>
  <property fmtid="{D5CDD505-2E9C-101B-9397-08002B2CF9AE}" pid="4" name="MSIP_Label_be4b3411-284d-4d31-bd4f-bc13ef7f1fd6_Owner">
    <vt:lpwstr>ikesh.258098@ad.infosys.com</vt:lpwstr>
  </property>
  <property fmtid="{D5CDD505-2E9C-101B-9397-08002B2CF9AE}" pid="5" name="MSIP_Label_be4b3411-284d-4d31-bd4f-bc13ef7f1fd6_SetDate">
    <vt:lpwstr>2018-10-26T14:51:08.7157323Z</vt:lpwstr>
  </property>
  <property fmtid="{D5CDD505-2E9C-101B-9397-08002B2CF9AE}" pid="6" name="MSIP_Label_be4b3411-284d-4d31-bd4f-bc13ef7f1fd6_Name">
    <vt:lpwstr>Internal</vt:lpwstr>
  </property>
  <property fmtid="{D5CDD505-2E9C-101B-9397-08002B2CF9AE}" pid="7" name="MSIP_Label_be4b3411-284d-4d31-bd4f-bc13ef7f1fd6_Application">
    <vt:lpwstr>Microsoft Azure Information Protection</vt:lpwstr>
  </property>
  <property fmtid="{D5CDD505-2E9C-101B-9397-08002B2CF9AE}" pid="8" name="MSIP_Label_be4b3411-284d-4d31-bd4f-bc13ef7f1fd6_Extended_MSFT_Method">
    <vt:lpwstr>Automatic</vt:lpwstr>
  </property>
  <property fmtid="{D5CDD505-2E9C-101B-9397-08002B2CF9AE}" pid="9" name="ContentTypeId">
    <vt:lpwstr>0x010100AA7A0A713D11584CBFF079AEEC29CF7F</vt:lpwstr>
  </property>
  <property fmtid="{D5CDD505-2E9C-101B-9397-08002B2CF9AE}" pid="10" name="MSIP_Label_a0819fa7-4367-4500-ba88-dd630d977609_Enabled">
    <vt:lpwstr>true</vt:lpwstr>
  </property>
  <property fmtid="{D5CDD505-2E9C-101B-9397-08002B2CF9AE}" pid="11" name="MSIP_Label_a0819fa7-4367-4500-ba88-dd630d977609_SetDate">
    <vt:lpwstr>2022-05-05T11:19:50Z</vt:lpwstr>
  </property>
  <property fmtid="{D5CDD505-2E9C-101B-9397-08002B2CF9AE}" pid="12" name="MSIP_Label_a0819fa7-4367-4500-ba88-dd630d977609_Method">
    <vt:lpwstr>Standard</vt:lpwstr>
  </property>
  <property fmtid="{D5CDD505-2E9C-101B-9397-08002B2CF9AE}" pid="13" name="MSIP_Label_a0819fa7-4367-4500-ba88-dd630d977609_Name">
    <vt:lpwstr>a0819fa7-4367-4500-ba88-dd630d977609</vt:lpwstr>
  </property>
  <property fmtid="{D5CDD505-2E9C-101B-9397-08002B2CF9AE}" pid="14" name="MSIP_Label_a0819fa7-4367-4500-ba88-dd630d977609_SiteId">
    <vt:lpwstr>63ce7d59-2f3e-42cd-a8cc-be764cff5eb6</vt:lpwstr>
  </property>
  <property fmtid="{D5CDD505-2E9C-101B-9397-08002B2CF9AE}" pid="15" name="MSIP_Label_a0819fa7-4367-4500-ba88-dd630d977609_ContentBits">
    <vt:lpwstr>0</vt:lpwstr>
  </property>
</Properties>
</file>